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8.xml" ContentType="application/vnd.openxmlformats-officedocument.theme+xml"/>
  <Override PartName="/ppt/tags/tag15.xml" ContentType="application/vnd.openxmlformats-officedocument.presentationml.tags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9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5" r:id="rId3"/>
    <p:sldMasterId id="2147483673" r:id="rId4"/>
    <p:sldMasterId id="2147483679" r:id="rId5"/>
    <p:sldMasterId id="2147483695" r:id="rId6"/>
    <p:sldMasterId id="2147483703" r:id="rId7"/>
    <p:sldMasterId id="2147483717" r:id="rId8"/>
    <p:sldMasterId id="2147483725" r:id="rId9"/>
    <p:sldMasterId id="2147483739" r:id="rId10"/>
  </p:sldMasterIdLst>
  <p:notesMasterIdLst>
    <p:notesMasterId r:id="rId31"/>
  </p:notesMasterIdLst>
  <p:sldIdLst>
    <p:sldId id="257" r:id="rId11"/>
    <p:sldId id="362" r:id="rId12"/>
    <p:sldId id="363" r:id="rId13"/>
    <p:sldId id="381" r:id="rId14"/>
    <p:sldId id="365" r:id="rId15"/>
    <p:sldId id="366" r:id="rId16"/>
    <p:sldId id="367" r:id="rId17"/>
    <p:sldId id="382" r:id="rId18"/>
    <p:sldId id="369" r:id="rId19"/>
    <p:sldId id="383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84" r:id="rId28"/>
    <p:sldId id="379" r:id="rId29"/>
    <p:sldId id="3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410B42"/>
    <a:srgbClr val="F088CB"/>
    <a:srgbClr val="E5746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88" autoAdjust="0"/>
    <p:restoredTop sz="85928" autoAdjust="0"/>
  </p:normalViewPr>
  <p:slideViewPr>
    <p:cSldViewPr snapToGrid="0">
      <p:cViewPr varScale="1">
        <p:scale>
          <a:sx n="74" d="100"/>
          <a:sy n="74" d="100"/>
        </p:scale>
        <p:origin x="96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2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D60E6C-B483-4197-B973-56C7E58769D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39E1D3-AB30-40DE-A8F3-93F8C507CDD9}">
      <dgm:prSet phldrT="[Text]" custT="1"/>
      <dgm:spPr>
        <a:xfrm>
          <a:off x="17498" y="230831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HAS</a:t>
          </a:r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 happened?</a:t>
          </a:r>
        </a:p>
      </dgm:t>
    </dgm:pt>
    <dgm:pt modelId="{88DD53D0-8C95-48C2-A3C6-5529DBD28D67}" type="parTrans" cxnId="{678FE517-F56D-4547-A2D6-431EAB7C8623}">
      <dgm:prSet/>
      <dgm:spPr/>
      <dgm:t>
        <a:bodyPr/>
        <a:lstStyle/>
        <a:p>
          <a:endParaRPr lang="en-US"/>
        </a:p>
      </dgm:t>
    </dgm:pt>
    <dgm:pt modelId="{263939BF-A3CC-4A6E-ABF6-4FFA672652CD}" type="sibTrans" cxnId="{678FE517-F56D-4547-A2D6-431EAB7C8623}">
      <dgm:prSet/>
      <dgm:spPr/>
      <dgm:t>
        <a:bodyPr/>
        <a:lstStyle/>
        <a:p>
          <a:endParaRPr lang="en-US"/>
        </a:p>
      </dgm:t>
    </dgm:pt>
    <dgm:pt modelId="{9A2BE861-D1BE-4A6B-854D-3E23F568B0D4}">
      <dgm:prSet phldrT="[Text]" custT="1"/>
      <dgm:spPr>
        <a:xfrm>
          <a:off x="24159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en-US" sz="16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Increase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asset reliability</a:t>
          </a:r>
        </a:p>
      </dgm:t>
    </dgm:pt>
    <dgm:pt modelId="{0F882AB4-D1A3-4E92-B4C8-996DFC65E2A1}" type="parTrans" cxnId="{C1856D3E-26E4-42EF-8F8C-179D95B1642D}">
      <dgm:prSet/>
      <dgm:spPr/>
      <dgm:t>
        <a:bodyPr/>
        <a:lstStyle/>
        <a:p>
          <a:endParaRPr lang="en-US"/>
        </a:p>
      </dgm:t>
    </dgm:pt>
    <dgm:pt modelId="{57FEE76D-DEEE-4C1B-AA30-C53219182098}" type="sibTrans" cxnId="{C1856D3E-26E4-42EF-8F8C-179D95B1642D}">
      <dgm:prSet/>
      <dgm:spPr/>
      <dgm:t>
        <a:bodyPr/>
        <a:lstStyle/>
        <a:p>
          <a:endParaRPr lang="en-US"/>
        </a:p>
      </dgm:t>
    </dgm:pt>
    <dgm:pt modelId="{10952838-2D00-4C9A-B48A-794A0D47CAE7}">
      <dgm:prSet phldrT="[Text]" custT="1"/>
      <dgm:spPr>
        <a:xfrm>
          <a:off x="2829984" y="251891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COULD</a:t>
          </a:r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 happen?</a:t>
          </a:r>
        </a:p>
      </dgm:t>
    </dgm:pt>
    <dgm:pt modelId="{05080DEE-92D4-42CB-83CF-75FC9E7BE5B7}" type="parTrans" cxnId="{9BC8DB3C-67BE-4849-B71A-DAD14B192ED9}">
      <dgm:prSet/>
      <dgm:spPr/>
      <dgm:t>
        <a:bodyPr/>
        <a:lstStyle/>
        <a:p>
          <a:endParaRPr lang="en-US"/>
        </a:p>
      </dgm:t>
    </dgm:pt>
    <dgm:pt modelId="{B492A416-FED1-436E-8A9C-370816D4E17E}" type="sibTrans" cxnId="{9BC8DB3C-67BE-4849-B71A-DAD14B192ED9}">
      <dgm:prSet/>
      <dgm:spPr/>
      <dgm:t>
        <a:bodyPr/>
        <a:lstStyle/>
        <a:p>
          <a:endParaRPr lang="en-US"/>
        </a:p>
      </dgm:t>
    </dgm:pt>
    <dgm:pt modelId="{66ADEA6E-DF02-4C07-BB8D-13456D1A4B12}">
      <dgm:prSet phldrT="[Text]" custT="1"/>
      <dgm:spPr>
        <a:xfrm>
          <a:off x="2823843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Predict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infrastructure failures</a:t>
          </a:r>
        </a:p>
      </dgm:t>
    </dgm:pt>
    <dgm:pt modelId="{242E30F1-3CE4-4510-BA1A-4292A703EFD7}" type="parTrans" cxnId="{C9D6CB08-EB4A-4C3F-91D0-79F838F046CC}">
      <dgm:prSet/>
      <dgm:spPr/>
      <dgm:t>
        <a:bodyPr/>
        <a:lstStyle/>
        <a:p>
          <a:endParaRPr lang="en-US"/>
        </a:p>
      </dgm:t>
    </dgm:pt>
    <dgm:pt modelId="{E956F74D-8062-46FC-B963-DCC9B1E06BD7}" type="sibTrans" cxnId="{C9D6CB08-EB4A-4C3F-91D0-79F838F046CC}">
      <dgm:prSet/>
      <dgm:spPr/>
      <dgm:t>
        <a:bodyPr/>
        <a:lstStyle/>
        <a:p>
          <a:endParaRPr lang="en-US"/>
        </a:p>
      </dgm:t>
    </dgm:pt>
    <dgm:pt modelId="{770FD2B5-EC37-496C-BC10-A8D73B7FB891}">
      <dgm:prSet phldrT="[Text]" custT="1"/>
      <dgm:spPr>
        <a:xfrm>
          <a:off x="2823843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Forecast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facilities space demands</a:t>
          </a:r>
        </a:p>
      </dgm:t>
    </dgm:pt>
    <dgm:pt modelId="{05B72005-AE8B-43C3-969B-AA0B4426F5FD}" type="parTrans" cxnId="{AA515403-3C73-420D-9013-AEC65B1E2544}">
      <dgm:prSet/>
      <dgm:spPr/>
      <dgm:t>
        <a:bodyPr/>
        <a:lstStyle/>
        <a:p>
          <a:endParaRPr lang="en-US"/>
        </a:p>
      </dgm:t>
    </dgm:pt>
    <dgm:pt modelId="{BAA93AA8-8270-4CFD-A1C6-5239BF9E38F2}" type="sibTrans" cxnId="{AA515403-3C73-420D-9013-AEC65B1E2544}">
      <dgm:prSet/>
      <dgm:spPr/>
      <dgm:t>
        <a:bodyPr/>
        <a:lstStyle/>
        <a:p>
          <a:endParaRPr lang="en-US"/>
        </a:p>
      </dgm:t>
    </dgm:pt>
    <dgm:pt modelId="{A05FB831-0D53-4002-A610-CA383B2BD175}">
      <dgm:prSet phldrT="[Text]" custT="1"/>
      <dgm:spPr>
        <a:xfrm>
          <a:off x="5648960" y="266572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SHOULD</a:t>
          </a:r>
          <a:r>
            <a:rPr lang="en-US" sz="24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 </a:t>
          </a:r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happen?</a:t>
          </a:r>
        </a:p>
      </dgm:t>
    </dgm:pt>
    <dgm:pt modelId="{A89FBA5A-0984-4701-B40D-E5E1CABD59EA}" type="parTrans" cxnId="{0D61605E-AC1F-40D5-B389-E4CB74490797}">
      <dgm:prSet/>
      <dgm:spPr/>
      <dgm:t>
        <a:bodyPr/>
        <a:lstStyle/>
        <a:p>
          <a:endParaRPr lang="en-US"/>
        </a:p>
      </dgm:t>
    </dgm:pt>
    <dgm:pt modelId="{E80636BD-F496-4300-B5AA-DF74CBC99409}" type="sibTrans" cxnId="{0D61605E-AC1F-40D5-B389-E4CB74490797}">
      <dgm:prSet/>
      <dgm:spPr/>
      <dgm:t>
        <a:bodyPr/>
        <a:lstStyle/>
        <a:p>
          <a:endParaRPr lang="en-US"/>
        </a:p>
      </dgm:t>
    </dgm:pt>
    <dgm:pt modelId="{4A92E96D-CAE7-4F42-B477-8EDE78E32065}">
      <dgm:prSet phldrT="[Text]" custT="1"/>
      <dgm:spPr>
        <a:xfrm>
          <a:off x="5648960" y="1257172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Increase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asset utilization</a:t>
          </a:r>
        </a:p>
      </dgm:t>
    </dgm:pt>
    <dgm:pt modelId="{49EF77B1-83F7-4AB2-BF4E-BC7BE96A3485}" type="parTrans" cxnId="{DDCFDF35-3ABC-429B-AD5F-9764BE8720F8}">
      <dgm:prSet/>
      <dgm:spPr/>
      <dgm:t>
        <a:bodyPr/>
        <a:lstStyle/>
        <a:p>
          <a:endParaRPr lang="en-US"/>
        </a:p>
      </dgm:t>
    </dgm:pt>
    <dgm:pt modelId="{34F18DEB-8ED9-40AF-A138-AE246984CDBA}" type="sibTrans" cxnId="{DDCFDF35-3ABC-429B-AD5F-9764BE8720F8}">
      <dgm:prSet/>
      <dgm:spPr/>
      <dgm:t>
        <a:bodyPr/>
        <a:lstStyle/>
        <a:p>
          <a:endParaRPr lang="en-US"/>
        </a:p>
      </dgm:t>
    </dgm:pt>
    <dgm:pt modelId="{6C396023-926C-4F19-BFFA-96D58A068280}">
      <dgm:prSet phldrT="[Text]" custT="1"/>
      <dgm:spPr>
        <a:xfrm>
          <a:off x="5648960" y="1257172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Optimize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resource schedules</a:t>
          </a:r>
        </a:p>
      </dgm:t>
    </dgm:pt>
    <dgm:pt modelId="{5D6AF365-3F04-441E-977D-0D8AA1811E16}" type="parTrans" cxnId="{D5F2BDDC-3C94-4D57-9DAE-33436E962FBB}">
      <dgm:prSet/>
      <dgm:spPr/>
      <dgm:t>
        <a:bodyPr/>
        <a:lstStyle/>
        <a:p>
          <a:endParaRPr lang="en-US"/>
        </a:p>
      </dgm:t>
    </dgm:pt>
    <dgm:pt modelId="{CD5FF679-13C8-4867-AAFE-75322DDFCF46}" type="sibTrans" cxnId="{D5F2BDDC-3C94-4D57-9DAE-33436E962FBB}">
      <dgm:prSet/>
      <dgm:spPr/>
      <dgm:t>
        <a:bodyPr/>
        <a:lstStyle/>
        <a:p>
          <a:endParaRPr lang="en-US"/>
        </a:p>
      </dgm:t>
    </dgm:pt>
    <dgm:pt modelId="{19E58204-98E3-4223-A07B-A0C0BF58FBCF}">
      <dgm:prSet phldrT="[Text]" custT="1"/>
      <dgm:spPr>
        <a:xfrm>
          <a:off x="24159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FA9EB3A5-7569-4F93-A21B-CF31382CA1B3}" type="parTrans" cxnId="{36B2EBF4-038A-468D-AEFB-63D5DD7A60B1}">
      <dgm:prSet/>
      <dgm:spPr/>
      <dgm:t>
        <a:bodyPr/>
        <a:lstStyle/>
        <a:p>
          <a:endParaRPr lang="en-US"/>
        </a:p>
      </dgm:t>
    </dgm:pt>
    <dgm:pt modelId="{E4E6C478-CD22-4FDF-9676-C179A176DB02}" type="sibTrans" cxnId="{36B2EBF4-038A-468D-AEFB-63D5DD7A60B1}">
      <dgm:prSet/>
      <dgm:spPr/>
      <dgm:t>
        <a:bodyPr/>
        <a:lstStyle/>
        <a:p>
          <a:endParaRPr lang="en-US"/>
        </a:p>
      </dgm:t>
    </dgm:pt>
    <dgm:pt modelId="{021BF33A-3D13-4FD8-A0E8-9C5331D82E18}">
      <dgm:prSet phldrT="[Text]" custT="1"/>
      <dgm:spPr>
        <a:xfrm>
          <a:off x="24159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Why </a:t>
          </a:r>
          <a:r>
            <a:rPr lang="en-US" sz="16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maintenance costs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are high</a:t>
          </a:r>
        </a:p>
      </dgm:t>
    </dgm:pt>
    <dgm:pt modelId="{D304DF90-2C55-4D70-8A00-AEEE52E2D649}" type="parTrans" cxnId="{DF70A39D-F53D-4158-BB8E-C269F803505C}">
      <dgm:prSet/>
      <dgm:spPr/>
      <dgm:t>
        <a:bodyPr/>
        <a:lstStyle/>
        <a:p>
          <a:endParaRPr lang="en-US"/>
        </a:p>
      </dgm:t>
    </dgm:pt>
    <dgm:pt modelId="{97F9DF55-861B-4A5F-AC38-CA466153C4AC}" type="sibTrans" cxnId="{DF70A39D-F53D-4158-BB8E-C269F803505C}">
      <dgm:prSet/>
      <dgm:spPr/>
      <dgm:t>
        <a:bodyPr/>
        <a:lstStyle/>
        <a:p>
          <a:endParaRPr lang="en-US"/>
        </a:p>
      </dgm:t>
    </dgm:pt>
    <dgm:pt modelId="{06DEEF49-731D-4115-AEF2-CAE140463878}">
      <dgm:prSet phldrT="[Text]" custT="1"/>
      <dgm:spPr>
        <a:xfrm>
          <a:off x="24159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The value of the </a:t>
          </a:r>
          <a:r>
            <a:rPr lang="en-US" sz="16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materials inventory</a:t>
          </a:r>
        </a:p>
      </dgm:t>
    </dgm:pt>
    <dgm:pt modelId="{3604723D-B571-4382-9DDD-E7BE17D28AE8}" type="parTrans" cxnId="{2B82F6D5-9A5E-4400-80C8-2A550F736DE5}">
      <dgm:prSet/>
      <dgm:spPr/>
      <dgm:t>
        <a:bodyPr/>
        <a:lstStyle/>
        <a:p>
          <a:endParaRPr lang="en-US"/>
        </a:p>
      </dgm:t>
    </dgm:pt>
    <dgm:pt modelId="{B572D8C9-D7F8-4229-B4D9-41983EC019A1}" type="sibTrans" cxnId="{2B82F6D5-9A5E-4400-80C8-2A550F736DE5}">
      <dgm:prSet/>
      <dgm:spPr/>
      <dgm:t>
        <a:bodyPr/>
        <a:lstStyle/>
        <a:p>
          <a:endParaRPr lang="en-US"/>
        </a:p>
      </dgm:t>
    </dgm:pt>
    <dgm:pt modelId="{B242D5C7-11C4-4038-895F-8FD54CD50234}">
      <dgm:prSet phldrT="[Text]" custT="1"/>
      <dgm:spPr>
        <a:xfrm>
          <a:off x="2823843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AC50B4A9-7A78-4732-AA13-3AC62B039A49}" type="parTrans" cxnId="{6E583EAB-F56F-4FFA-AACB-D46DD7E531D9}">
      <dgm:prSet/>
      <dgm:spPr/>
      <dgm:t>
        <a:bodyPr/>
        <a:lstStyle/>
        <a:p>
          <a:endParaRPr lang="en-US"/>
        </a:p>
      </dgm:t>
    </dgm:pt>
    <dgm:pt modelId="{2173E224-3457-40ED-B653-E36487F8092B}" type="sibTrans" cxnId="{6E583EAB-F56F-4FFA-AACB-D46DD7E531D9}">
      <dgm:prSet/>
      <dgm:spPr/>
      <dgm:t>
        <a:bodyPr/>
        <a:lstStyle/>
        <a:p>
          <a:endParaRPr lang="en-US"/>
        </a:p>
      </dgm:t>
    </dgm:pt>
    <dgm:pt modelId="{03695284-0D73-4422-8939-278D539F0AE6}">
      <dgm:prSet phldrT="[Text]" custT="1"/>
      <dgm:spPr>
        <a:xfrm>
          <a:off x="2823843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When to </a:t>
          </a:r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consolidate underutilized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facilities</a:t>
          </a:r>
        </a:p>
      </dgm:t>
    </dgm:pt>
    <dgm:pt modelId="{CA92E35D-0893-4380-B401-D4891A001BFE}" type="parTrans" cxnId="{C8C1B744-7A38-41F6-9C98-BCC0369CCD3E}">
      <dgm:prSet/>
      <dgm:spPr/>
      <dgm:t>
        <a:bodyPr/>
        <a:lstStyle/>
        <a:p>
          <a:endParaRPr lang="en-US"/>
        </a:p>
      </dgm:t>
    </dgm:pt>
    <dgm:pt modelId="{735503CD-0482-41DC-9D81-19B05E09C314}" type="sibTrans" cxnId="{C8C1B744-7A38-41F6-9C98-BCC0369CCD3E}">
      <dgm:prSet/>
      <dgm:spPr/>
      <dgm:t>
        <a:bodyPr/>
        <a:lstStyle/>
        <a:p>
          <a:endParaRPr lang="en-US"/>
        </a:p>
      </dgm:t>
    </dgm:pt>
    <dgm:pt modelId="{98EB6972-BD64-4709-A032-AE03B30C5F14}">
      <dgm:prSet phldrT="[Text]" custT="1"/>
      <dgm:spPr>
        <a:xfrm>
          <a:off x="2823843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How to </a:t>
          </a:r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determine costs 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to improve service levels</a:t>
          </a:r>
        </a:p>
      </dgm:t>
    </dgm:pt>
    <dgm:pt modelId="{F8606820-5745-46F5-B0CB-298BB9B547A9}" type="parTrans" cxnId="{95E156B1-8E74-4354-820E-78053E5471A0}">
      <dgm:prSet/>
      <dgm:spPr/>
      <dgm:t>
        <a:bodyPr/>
        <a:lstStyle/>
        <a:p>
          <a:endParaRPr lang="en-US"/>
        </a:p>
      </dgm:t>
    </dgm:pt>
    <dgm:pt modelId="{4470618F-5099-4F26-BDBB-564A97165F73}" type="sibTrans" cxnId="{95E156B1-8E74-4354-820E-78053E5471A0}">
      <dgm:prSet/>
      <dgm:spPr/>
      <dgm:t>
        <a:bodyPr/>
        <a:lstStyle/>
        <a:p>
          <a:endParaRPr lang="en-US"/>
        </a:p>
      </dgm:t>
    </dgm:pt>
    <dgm:pt modelId="{03950876-4D36-4916-A546-22FDBD7CDAA8}">
      <dgm:prSet phldrT="[Text]" custT="1"/>
      <dgm:spPr>
        <a:xfrm>
          <a:off x="5648960" y="1257172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E8FDD3A7-E856-4A6C-AD72-C9F61210E332}" type="parTrans" cxnId="{811CFBF2-5AEB-4180-B55B-333FD883BE20}">
      <dgm:prSet/>
      <dgm:spPr/>
      <dgm:t>
        <a:bodyPr/>
        <a:lstStyle/>
        <a:p>
          <a:endParaRPr lang="en-US"/>
        </a:p>
      </dgm:t>
    </dgm:pt>
    <dgm:pt modelId="{E165BC56-CD55-4E47-90BB-62B8F8AF6DB0}" type="sibTrans" cxnId="{811CFBF2-5AEB-4180-B55B-333FD883BE20}">
      <dgm:prSet/>
      <dgm:spPr/>
      <dgm:t>
        <a:bodyPr/>
        <a:lstStyle/>
        <a:p>
          <a:endParaRPr lang="en-US"/>
        </a:p>
      </dgm:t>
    </dgm:pt>
    <dgm:pt modelId="{96BD6781-763F-4DD5-BC4B-EBE2ADE53B59}">
      <dgm:prSet phldrT="[Text]" custT="1"/>
      <dgm:spPr>
        <a:xfrm>
          <a:off x="5648960" y="1257172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917475D5-438F-4C85-87DD-2F0B19BB68A2}" type="parTrans" cxnId="{8249439B-69F4-40C6-BAF3-CE85E925CA40}">
      <dgm:prSet/>
      <dgm:spPr/>
      <dgm:t>
        <a:bodyPr/>
        <a:lstStyle/>
        <a:p>
          <a:endParaRPr lang="en-US"/>
        </a:p>
      </dgm:t>
    </dgm:pt>
    <dgm:pt modelId="{816E032C-2727-4582-8DF5-550070C1E057}" type="sibTrans" cxnId="{8249439B-69F4-40C6-BAF3-CE85E925CA40}">
      <dgm:prSet/>
      <dgm:spPr/>
      <dgm:t>
        <a:bodyPr/>
        <a:lstStyle/>
        <a:p>
          <a:endParaRPr lang="en-US"/>
        </a:p>
      </dgm:t>
    </dgm:pt>
    <dgm:pt modelId="{3D51FACE-B73F-499F-8274-9C052E5685C5}">
      <dgm:prSet phldrT="[Text]" custT="1"/>
      <dgm:spPr>
        <a:xfrm>
          <a:off x="5648960" y="1257172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Where to </a:t>
          </a:r>
          <a:r>
            <a:rPr lang="en-US" sz="16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optimally route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service technicians</a:t>
          </a:r>
        </a:p>
      </dgm:t>
    </dgm:pt>
    <dgm:pt modelId="{46CB54C0-A252-47AD-A1FA-27013818EFBF}" type="parTrans" cxnId="{7038C2AB-4735-4D46-ABF6-86EF987CEE2E}">
      <dgm:prSet/>
      <dgm:spPr/>
      <dgm:t>
        <a:bodyPr/>
        <a:lstStyle/>
        <a:p>
          <a:endParaRPr lang="en-US"/>
        </a:p>
      </dgm:t>
    </dgm:pt>
    <dgm:pt modelId="{615B5126-A8CC-41E7-9898-3E22760D507E}" type="sibTrans" cxnId="{7038C2AB-4735-4D46-ABF6-86EF987CEE2E}">
      <dgm:prSet/>
      <dgm:spPr/>
      <dgm:t>
        <a:bodyPr/>
        <a:lstStyle/>
        <a:p>
          <a:endParaRPr lang="en-US"/>
        </a:p>
      </dgm:t>
    </dgm:pt>
    <dgm:pt modelId="{97D48936-180B-4A6E-8CD2-00D9C3E25E17}">
      <dgm:prSet phldrT="[Text]" custT="1"/>
      <dgm:spPr>
        <a:xfrm>
          <a:off x="5648960" y="1257172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Which strategic facilities plan provides the </a:t>
          </a:r>
          <a:r>
            <a:rPr lang="en-US" sz="16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highest long-term utilization</a:t>
          </a:r>
        </a:p>
      </dgm:t>
    </dgm:pt>
    <dgm:pt modelId="{E8F6A2A0-C43A-4E5A-88DA-B05BC5FA1CC3}" type="parTrans" cxnId="{D7F5B1AD-778E-4D08-BE73-8F2D84B74EF4}">
      <dgm:prSet/>
      <dgm:spPr/>
      <dgm:t>
        <a:bodyPr/>
        <a:lstStyle/>
        <a:p>
          <a:endParaRPr lang="en-US"/>
        </a:p>
      </dgm:t>
    </dgm:pt>
    <dgm:pt modelId="{35E1373E-D035-4B80-8E2C-B9D0FD77693E}" type="sibTrans" cxnId="{D7F5B1AD-778E-4D08-BE73-8F2D84B74EF4}">
      <dgm:prSet/>
      <dgm:spPr/>
      <dgm:t>
        <a:bodyPr/>
        <a:lstStyle/>
        <a:p>
          <a:endParaRPr lang="en-US"/>
        </a:p>
      </dgm:t>
    </dgm:pt>
    <dgm:pt modelId="{79611A9E-A1F6-44CF-BE9D-237F1DB1DA83}">
      <dgm:prSet phldrT="[Text]" custT="1"/>
      <dgm:spPr>
        <a:xfrm>
          <a:off x="24159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954E799C-DA23-4E87-9A22-318972658683}" type="sibTrans" cxnId="{D0311A48-57BF-4F28-82E1-29AEF3C41D1F}">
      <dgm:prSet/>
      <dgm:spPr/>
      <dgm:t>
        <a:bodyPr/>
        <a:lstStyle/>
        <a:p>
          <a:endParaRPr lang="en-US"/>
        </a:p>
      </dgm:t>
    </dgm:pt>
    <dgm:pt modelId="{593931A5-2473-48B2-A4D5-E55FEDEE5EC6}" type="parTrans" cxnId="{D0311A48-57BF-4F28-82E1-29AEF3C41D1F}">
      <dgm:prSet/>
      <dgm:spPr/>
      <dgm:t>
        <a:bodyPr/>
        <a:lstStyle/>
        <a:p>
          <a:endParaRPr lang="en-US"/>
        </a:p>
      </dgm:t>
    </dgm:pt>
    <dgm:pt modelId="{1CEE154F-F927-42B8-B603-982F99C51C4E}">
      <dgm:prSet phldrT="[Text]" custT="1"/>
      <dgm:spPr>
        <a:xfrm>
          <a:off x="24159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The </a:t>
          </a:r>
          <a:r>
            <a:rPr lang="en-US" sz="16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number and types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of asset failures</a:t>
          </a:r>
        </a:p>
      </dgm:t>
    </dgm:pt>
    <dgm:pt modelId="{DCB833CA-159F-4955-9A73-7A0BA158657F}" type="sibTrans" cxnId="{53912E80-A35D-4921-998D-64E77254D70C}">
      <dgm:prSet/>
      <dgm:spPr/>
      <dgm:t>
        <a:bodyPr/>
        <a:lstStyle/>
        <a:p>
          <a:endParaRPr lang="en-US"/>
        </a:p>
      </dgm:t>
    </dgm:pt>
    <dgm:pt modelId="{D5B62F60-612B-4A85-9D19-4F5965BB949F}" type="parTrans" cxnId="{53912E80-A35D-4921-998D-64E77254D70C}">
      <dgm:prSet/>
      <dgm:spPr/>
      <dgm:t>
        <a:bodyPr/>
        <a:lstStyle/>
        <a:p>
          <a:endParaRPr lang="en-US"/>
        </a:p>
      </dgm:t>
    </dgm:pt>
    <dgm:pt modelId="{C804411D-F1C1-4BCB-B046-2CA368198BF6}">
      <dgm:prSet phldrT="[Text]" custT="1"/>
      <dgm:spPr>
        <a:xfrm>
          <a:off x="2823843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How to </a:t>
          </a:r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anticipate failures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for specific asset types</a:t>
          </a:r>
        </a:p>
      </dgm:t>
    </dgm:pt>
    <dgm:pt modelId="{D1C2992A-5E6D-4098-89FB-FF5F3F7FBB0E}" type="sibTrans" cxnId="{5F0CFECA-CD24-44D5-BD07-A12FA61B1138}">
      <dgm:prSet/>
      <dgm:spPr/>
      <dgm:t>
        <a:bodyPr/>
        <a:lstStyle/>
        <a:p>
          <a:endParaRPr lang="en-US"/>
        </a:p>
      </dgm:t>
    </dgm:pt>
    <dgm:pt modelId="{5F6359A4-FD44-4F2F-B820-E8FF422DED8A}" type="parTrans" cxnId="{5F0CFECA-CD24-44D5-BD07-A12FA61B1138}">
      <dgm:prSet/>
      <dgm:spPr/>
      <dgm:t>
        <a:bodyPr/>
        <a:lstStyle/>
        <a:p>
          <a:endParaRPr lang="en-US"/>
        </a:p>
      </dgm:t>
    </dgm:pt>
    <dgm:pt modelId="{D5DBE2A0-51D0-44E9-B82C-CC5850B6081F}">
      <dgm:prSet phldrT="[Text]" custT="1"/>
      <dgm:spPr>
        <a:xfrm>
          <a:off x="5648960" y="1257172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How to </a:t>
          </a:r>
          <a:r>
            <a:rPr lang="en-US" sz="16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increase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asset production</a:t>
          </a:r>
        </a:p>
      </dgm:t>
    </dgm:pt>
    <dgm:pt modelId="{1CEDB697-A6CE-4C41-9799-DCF72A55DB3B}" type="sibTrans" cxnId="{80EA1E77-4982-4CB6-B48E-3C35ACD18F04}">
      <dgm:prSet/>
      <dgm:spPr/>
      <dgm:t>
        <a:bodyPr/>
        <a:lstStyle/>
        <a:p>
          <a:endParaRPr lang="en-US"/>
        </a:p>
      </dgm:t>
    </dgm:pt>
    <dgm:pt modelId="{D21C8E0D-30D8-4531-9154-EA1A695FCD27}" type="parTrans" cxnId="{80EA1E77-4982-4CB6-B48E-3C35ACD18F04}">
      <dgm:prSet/>
      <dgm:spPr/>
      <dgm:t>
        <a:bodyPr/>
        <a:lstStyle/>
        <a:p>
          <a:endParaRPr lang="en-US"/>
        </a:p>
      </dgm:t>
    </dgm:pt>
    <dgm:pt modelId="{8E512D78-A07C-4042-A4EE-CC35B4C79709}">
      <dgm:prSet phldrT="[Text]" custT="1"/>
      <dgm:spPr>
        <a:xfrm>
          <a:off x="24159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endParaRPr lang="en-US" sz="1600" b="1" dirty="0">
            <a:solidFill>
              <a:srgbClr val="92D050"/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E3B91593-6A0E-49DE-8C92-31D130BAA80C}" type="parTrans" cxnId="{76D9B62A-FB0D-4F64-B2E1-D360BD0EEF4B}">
      <dgm:prSet/>
      <dgm:spPr/>
      <dgm:t>
        <a:bodyPr/>
        <a:lstStyle/>
        <a:p>
          <a:endParaRPr lang="en-US"/>
        </a:p>
      </dgm:t>
    </dgm:pt>
    <dgm:pt modelId="{9F76E282-12F4-4E41-B3EF-7574D41F8EAE}" type="sibTrans" cxnId="{76D9B62A-FB0D-4F64-B2E1-D360BD0EEF4B}">
      <dgm:prSet/>
      <dgm:spPr/>
      <dgm:t>
        <a:bodyPr/>
        <a:lstStyle/>
        <a:p>
          <a:endParaRPr lang="en-US"/>
        </a:p>
      </dgm:t>
    </dgm:pt>
    <dgm:pt modelId="{E5E6507C-43E1-459E-BA73-0474C9B3DFF7}">
      <dgm:prSet phldrT="[Text]" custT="1"/>
      <dgm:spPr>
        <a:xfrm>
          <a:off x="2823843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E6E5BBE1-8484-4710-84E5-D39E7B3004B1}" type="parTrans" cxnId="{72AF7782-EEA4-419D-86BC-4674851834AB}">
      <dgm:prSet/>
      <dgm:spPr/>
      <dgm:t>
        <a:bodyPr/>
        <a:lstStyle/>
        <a:p>
          <a:endParaRPr lang="en-US"/>
        </a:p>
      </dgm:t>
    </dgm:pt>
    <dgm:pt modelId="{70F8433C-59EF-419F-861C-8E89C0C5AD11}" type="sibTrans" cxnId="{72AF7782-EEA4-419D-86BC-4674851834AB}">
      <dgm:prSet/>
      <dgm:spPr/>
      <dgm:t>
        <a:bodyPr/>
        <a:lstStyle/>
        <a:p>
          <a:endParaRPr lang="en-US"/>
        </a:p>
      </dgm:t>
    </dgm:pt>
    <dgm:pt modelId="{83B4956F-AA4E-4506-BF21-0D0529F316D4}">
      <dgm:prSet phldrT="[Text]" custT="1"/>
      <dgm:spPr>
        <a:xfrm>
          <a:off x="5648960" y="1257172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b="1" dirty="0">
            <a:solidFill>
              <a:srgbClr val="FFC000"/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2962317F-176D-429D-859F-E634852AD55F}" type="parTrans" cxnId="{B876B88F-2382-40B0-9801-FDBC788C8D73}">
      <dgm:prSet/>
      <dgm:spPr/>
      <dgm:t>
        <a:bodyPr/>
        <a:lstStyle/>
        <a:p>
          <a:endParaRPr lang="en-US"/>
        </a:p>
      </dgm:t>
    </dgm:pt>
    <dgm:pt modelId="{32A1E0DF-5E8D-4DE1-8C10-BCC244F81201}" type="sibTrans" cxnId="{B876B88F-2382-40B0-9801-FDBC788C8D73}">
      <dgm:prSet/>
      <dgm:spPr/>
      <dgm:t>
        <a:bodyPr/>
        <a:lstStyle/>
        <a:p>
          <a:endParaRPr lang="en-US"/>
        </a:p>
      </dgm:t>
    </dgm:pt>
    <dgm:pt modelId="{45258D68-6757-4DBB-9272-8BCD9C9444D2}">
      <dgm:prSet phldrT="[Text]" custT="1"/>
      <dgm:spPr>
        <a:xfrm>
          <a:off x="24159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en-US" sz="16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Reduce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labor and inventory costs</a:t>
          </a:r>
        </a:p>
      </dgm:t>
    </dgm:pt>
    <dgm:pt modelId="{02EEBEBF-9CFB-4D1B-923B-1909C38E91A2}" type="parTrans" cxnId="{9A7B16C2-9DA3-4902-A3B0-184BBE10EC2D}">
      <dgm:prSet/>
      <dgm:spPr/>
      <dgm:t>
        <a:bodyPr/>
        <a:lstStyle/>
        <a:p>
          <a:endParaRPr lang="en-US"/>
        </a:p>
      </dgm:t>
    </dgm:pt>
    <dgm:pt modelId="{70AD9F73-77B7-4934-9424-A9F68C5E9597}" type="sibTrans" cxnId="{9A7B16C2-9DA3-4902-A3B0-184BBE10EC2D}">
      <dgm:prSet/>
      <dgm:spPr/>
      <dgm:t>
        <a:bodyPr/>
        <a:lstStyle/>
        <a:p>
          <a:endParaRPr lang="en-US"/>
        </a:p>
      </dgm:t>
    </dgm:pt>
    <dgm:pt modelId="{25D87ABC-D70D-455D-9C3D-95E2414FB85E}" type="pres">
      <dgm:prSet presAssocID="{ECD60E6C-B483-4197-B973-56C7E58769D2}" presName="Name0" presStyleCnt="0">
        <dgm:presLayoutVars>
          <dgm:dir/>
          <dgm:animLvl val="lvl"/>
          <dgm:resizeHandles val="exact"/>
        </dgm:presLayoutVars>
      </dgm:prSet>
      <dgm:spPr/>
    </dgm:pt>
    <dgm:pt modelId="{B119EC40-2CF9-4DFC-AAEC-9B2A765AEAFA}" type="pres">
      <dgm:prSet presAssocID="{CC39E1D3-AB30-40DE-A8F3-93F8C507CDD9}" presName="composite" presStyleCnt="0"/>
      <dgm:spPr/>
    </dgm:pt>
    <dgm:pt modelId="{129323BB-2F4F-4667-9326-DAF0495763C2}" type="pres">
      <dgm:prSet presAssocID="{CC39E1D3-AB30-40DE-A8F3-93F8C507CDD9}" presName="parTx" presStyleLbl="alignNode1" presStyleIdx="0" presStyleCnt="3" custLinFactNeighborX="604" custLinFactNeighborY="-3608">
        <dgm:presLayoutVars>
          <dgm:chMax val="0"/>
          <dgm:chPref val="0"/>
          <dgm:bulletEnabled val="1"/>
        </dgm:presLayoutVars>
      </dgm:prSet>
      <dgm:spPr/>
    </dgm:pt>
    <dgm:pt modelId="{E8981BA6-1974-4B8C-9ED8-A4A87C5ECC73}" type="pres">
      <dgm:prSet presAssocID="{CC39E1D3-AB30-40DE-A8F3-93F8C507CDD9}" presName="desTx" presStyleLbl="alignAccFollowNode1" presStyleIdx="0" presStyleCnt="3" custLinFactNeighborX="873" custLinFactNeighborY="83">
        <dgm:presLayoutVars>
          <dgm:bulletEnabled val="1"/>
        </dgm:presLayoutVars>
      </dgm:prSet>
      <dgm:spPr/>
    </dgm:pt>
    <dgm:pt modelId="{24AFE096-6046-41C0-9A99-6C20BCC138DB}" type="pres">
      <dgm:prSet presAssocID="{263939BF-A3CC-4A6E-ABF6-4FFA672652CD}" presName="space" presStyleCnt="0"/>
      <dgm:spPr/>
    </dgm:pt>
    <dgm:pt modelId="{1623707A-F2A0-4B00-892E-7321CC8F49D9}" type="pres">
      <dgm:prSet presAssocID="{10952838-2D00-4C9A-B48A-794A0D47CAE7}" presName="composite" presStyleCnt="0"/>
      <dgm:spPr/>
    </dgm:pt>
    <dgm:pt modelId="{21C8E77D-0A83-4F13-8873-F5E22F090F2A}" type="pres">
      <dgm:prSet presAssocID="{10952838-2D00-4C9A-B48A-794A0D47CAE7}" presName="parTx" presStyleLbl="alignNode1" presStyleIdx="1" presStyleCnt="3" custLinFactNeighborX="171" custLinFactNeighborY="-1482">
        <dgm:presLayoutVars>
          <dgm:chMax val="0"/>
          <dgm:chPref val="0"/>
          <dgm:bulletEnabled val="1"/>
        </dgm:presLayoutVars>
      </dgm:prSet>
      <dgm:spPr/>
    </dgm:pt>
    <dgm:pt modelId="{30FC051D-7C0D-4894-98CF-881ADCBF50EA}" type="pres">
      <dgm:prSet presAssocID="{10952838-2D00-4C9A-B48A-794A0D47CAE7}" presName="desTx" presStyleLbl="alignAccFollowNode1" presStyleIdx="1" presStyleCnt="3" custLinFactNeighborX="-77" custLinFactNeighborY="83">
        <dgm:presLayoutVars>
          <dgm:bulletEnabled val="1"/>
        </dgm:presLayoutVars>
      </dgm:prSet>
      <dgm:spPr/>
    </dgm:pt>
    <dgm:pt modelId="{60CF742E-08D4-4B9A-9B2E-AF9F537187F4}" type="pres">
      <dgm:prSet presAssocID="{B492A416-FED1-436E-8A9C-370816D4E17E}" presName="space" presStyleCnt="0"/>
      <dgm:spPr/>
    </dgm:pt>
    <dgm:pt modelId="{A5E43AE4-F834-4540-B10F-8190ECE72A30}" type="pres">
      <dgm:prSet presAssocID="{A05FB831-0D53-4002-A610-CA383B2BD175}" presName="composite" presStyleCnt="0"/>
      <dgm:spPr/>
    </dgm:pt>
    <dgm:pt modelId="{13178A60-22AA-4421-9D91-BA95212AEE0C}" type="pres">
      <dgm:prSet presAssocID="{A05FB831-0D53-4002-A610-CA383B2BD17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ED45D34-1FA9-4C6D-A6F0-C385C288192F}" type="pres">
      <dgm:prSet presAssocID="{A05FB831-0D53-4002-A610-CA383B2BD17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759D7303-1A56-4466-A8F9-7175C7C83C0D}" type="presOf" srcId="{D5DBE2A0-51D0-44E9-B82C-CC5850B6081F}" destId="{0ED45D34-1FA9-4C6D-A6F0-C385C288192F}" srcOrd="0" destOrd="4" presId="urn:microsoft.com/office/officeart/2005/8/layout/hList1"/>
    <dgm:cxn modelId="{AA515403-3C73-420D-9013-AEC65B1E2544}" srcId="{10952838-2D00-4C9A-B48A-794A0D47CAE7}" destId="{770FD2B5-EC37-496C-BC10-A8D73B7FB891}" srcOrd="1" destOrd="0" parTransId="{05B72005-AE8B-43C3-969B-AA0B4426F5FD}" sibTransId="{BAA93AA8-8270-4CFD-A1C6-5239BF9E38F2}"/>
    <dgm:cxn modelId="{C9D6CB08-EB4A-4C3F-91D0-79F838F046CC}" srcId="{10952838-2D00-4C9A-B48A-794A0D47CAE7}" destId="{66ADEA6E-DF02-4C07-BB8D-13456D1A4B12}" srcOrd="0" destOrd="0" parTransId="{242E30F1-3CE4-4510-BA1A-4292A703EFD7}" sibTransId="{E956F74D-8062-46FC-B963-DCC9B1E06BD7}"/>
    <dgm:cxn modelId="{678FE517-F56D-4547-A2D6-431EAB7C8623}" srcId="{ECD60E6C-B483-4197-B973-56C7E58769D2}" destId="{CC39E1D3-AB30-40DE-A8F3-93F8C507CDD9}" srcOrd="0" destOrd="0" parTransId="{88DD53D0-8C95-48C2-A3C6-5529DBD28D67}" sibTransId="{263939BF-A3CC-4A6E-ABF6-4FFA672652CD}"/>
    <dgm:cxn modelId="{C1F81A1B-C51A-4304-A65F-B9247147936C}" type="presOf" srcId="{021BF33A-3D13-4FD8-A0E8-9C5331D82E18}" destId="{E8981BA6-1974-4B8C-9ED8-A4A87C5ECC73}" srcOrd="0" destOrd="5" presId="urn:microsoft.com/office/officeart/2005/8/layout/hList1"/>
    <dgm:cxn modelId="{34DCB61C-D45A-48EE-A970-5A20CBFF1D01}" type="presOf" srcId="{4A92E96D-CAE7-4F42-B477-8EDE78E32065}" destId="{0ED45D34-1FA9-4C6D-A6F0-C385C288192F}" srcOrd="0" destOrd="0" presId="urn:microsoft.com/office/officeart/2005/8/layout/hList1"/>
    <dgm:cxn modelId="{BE52FB25-EC6A-4AA3-8980-002E63FBA1BA}" type="presOf" srcId="{A05FB831-0D53-4002-A610-CA383B2BD175}" destId="{13178A60-22AA-4421-9D91-BA95212AEE0C}" srcOrd="0" destOrd="0" presId="urn:microsoft.com/office/officeart/2005/8/layout/hList1"/>
    <dgm:cxn modelId="{76D9B62A-FB0D-4F64-B2E1-D360BD0EEF4B}" srcId="{CC39E1D3-AB30-40DE-A8F3-93F8C507CDD9}" destId="{8E512D78-A07C-4042-A4EE-CC35B4C79709}" srcOrd="7" destOrd="0" parTransId="{E3B91593-6A0E-49DE-8C92-31D130BAA80C}" sibTransId="{9F76E282-12F4-4E41-B3EF-7574D41F8EAE}"/>
    <dgm:cxn modelId="{FDAB572E-2D3F-4130-A2C6-2EE4158AFA5C}" type="presOf" srcId="{1CEE154F-F927-42B8-B603-982F99C51C4E}" destId="{E8981BA6-1974-4B8C-9ED8-A4A87C5ECC73}" srcOrd="0" destOrd="4" presId="urn:microsoft.com/office/officeart/2005/8/layout/hList1"/>
    <dgm:cxn modelId="{8FCB4D2F-8D7A-4F76-B1CD-854078F92FFE}" type="presOf" srcId="{ECD60E6C-B483-4197-B973-56C7E58769D2}" destId="{25D87ABC-D70D-455D-9C3D-95E2414FB85E}" srcOrd="0" destOrd="0" presId="urn:microsoft.com/office/officeart/2005/8/layout/hList1"/>
    <dgm:cxn modelId="{DDCFDF35-3ABC-429B-AD5F-9764BE8720F8}" srcId="{A05FB831-0D53-4002-A610-CA383B2BD175}" destId="{4A92E96D-CAE7-4F42-B477-8EDE78E32065}" srcOrd="0" destOrd="0" parTransId="{49EF77B1-83F7-4AB2-BF4E-BC7BE96A3485}" sibTransId="{34F18DEB-8ED9-40AF-A138-AE246984CDBA}"/>
    <dgm:cxn modelId="{9BC8DB3C-67BE-4849-B71A-DAD14B192ED9}" srcId="{ECD60E6C-B483-4197-B973-56C7E58769D2}" destId="{10952838-2D00-4C9A-B48A-794A0D47CAE7}" srcOrd="1" destOrd="0" parTransId="{05080DEE-92D4-42CB-83CF-75FC9E7BE5B7}" sibTransId="{B492A416-FED1-436E-8A9C-370816D4E17E}"/>
    <dgm:cxn modelId="{C1856D3E-26E4-42EF-8F8C-179D95B1642D}" srcId="{CC39E1D3-AB30-40DE-A8F3-93F8C507CDD9}" destId="{9A2BE861-D1BE-4A6B-854D-3E23F568B0D4}" srcOrd="0" destOrd="0" parTransId="{0F882AB4-D1A3-4E92-B4C8-996DFC65E2A1}" sibTransId="{57FEE76D-DEEE-4C1B-AA30-C53219182098}"/>
    <dgm:cxn modelId="{0D61605E-AC1F-40D5-B389-E4CB74490797}" srcId="{ECD60E6C-B483-4197-B973-56C7E58769D2}" destId="{A05FB831-0D53-4002-A610-CA383B2BD175}" srcOrd="2" destOrd="0" parTransId="{A89FBA5A-0984-4701-B40D-E5E1CABD59EA}" sibTransId="{E80636BD-F496-4300-B5AA-DF74CBC99409}"/>
    <dgm:cxn modelId="{33F7DB41-0A63-4025-9BE3-85877FB0E00C}" type="presOf" srcId="{83B4956F-AA4E-4506-BF21-0D0529F316D4}" destId="{0ED45D34-1FA9-4C6D-A6F0-C385C288192F}" srcOrd="0" destOrd="7" presId="urn:microsoft.com/office/officeart/2005/8/layout/hList1"/>
    <dgm:cxn modelId="{C8C1B744-7A38-41F6-9C98-BCC0369CCD3E}" srcId="{10952838-2D00-4C9A-B48A-794A0D47CAE7}" destId="{03695284-0D73-4422-8939-278D539F0AE6}" srcOrd="4" destOrd="0" parTransId="{CA92E35D-0893-4380-B401-D4891A001BFE}" sibTransId="{735503CD-0482-41DC-9D81-19B05E09C314}"/>
    <dgm:cxn modelId="{D0311A48-57BF-4F28-82E1-29AEF3C41D1F}" srcId="{CC39E1D3-AB30-40DE-A8F3-93F8C507CDD9}" destId="{79611A9E-A1F6-44CF-BE9D-237F1DB1DA83}" srcOrd="2" destOrd="0" parTransId="{593931A5-2473-48B2-A4D5-E55FEDEE5EC6}" sibTransId="{954E799C-DA23-4E87-9A22-318972658683}"/>
    <dgm:cxn modelId="{1C72AC6D-9C09-4067-968B-6DFCB00B22C8}" type="presOf" srcId="{06DEEF49-731D-4115-AEF2-CAE140463878}" destId="{E8981BA6-1974-4B8C-9ED8-A4A87C5ECC73}" srcOrd="0" destOrd="6" presId="urn:microsoft.com/office/officeart/2005/8/layout/hList1"/>
    <dgm:cxn modelId="{A417246F-1F20-47C2-ACC8-D9216A24E9D6}" type="presOf" srcId="{10952838-2D00-4C9A-B48A-794A0D47CAE7}" destId="{21C8E77D-0A83-4F13-8873-F5E22F090F2A}" srcOrd="0" destOrd="0" presId="urn:microsoft.com/office/officeart/2005/8/layout/hList1"/>
    <dgm:cxn modelId="{80EA1E77-4982-4CB6-B48E-3C35ACD18F04}" srcId="{A05FB831-0D53-4002-A610-CA383B2BD175}" destId="{D5DBE2A0-51D0-44E9-B82C-CC5850B6081F}" srcOrd="4" destOrd="0" parTransId="{D21C8E0D-30D8-4531-9154-EA1A695FCD27}" sibTransId="{1CEDB697-A6CE-4C41-9799-DCF72A55DB3B}"/>
    <dgm:cxn modelId="{53912E80-A35D-4921-998D-64E77254D70C}" srcId="{CC39E1D3-AB30-40DE-A8F3-93F8C507CDD9}" destId="{1CEE154F-F927-42B8-B603-982F99C51C4E}" srcOrd="4" destOrd="0" parTransId="{D5B62F60-612B-4A85-9D19-4F5965BB949F}" sibTransId="{DCB833CA-159F-4955-9A73-7A0BA158657F}"/>
    <dgm:cxn modelId="{72AF7782-EEA4-419D-86BC-4674851834AB}" srcId="{10952838-2D00-4C9A-B48A-794A0D47CAE7}" destId="{E5E6507C-43E1-459E-BA73-0474C9B3DFF7}" srcOrd="6" destOrd="0" parTransId="{E6E5BBE1-8484-4710-84E5-D39E7B3004B1}" sibTransId="{70F8433C-59EF-419F-861C-8E89C0C5AD11}"/>
    <dgm:cxn modelId="{CCA1A884-F12B-4338-B6B7-E8EE7A1C5D39}" type="presOf" srcId="{03695284-0D73-4422-8939-278D539F0AE6}" destId="{30FC051D-7C0D-4894-98CF-881ADCBF50EA}" srcOrd="0" destOrd="4" presId="urn:microsoft.com/office/officeart/2005/8/layout/hList1"/>
    <dgm:cxn modelId="{A4BF798A-5AEA-485F-AF31-F015CD5949DD}" type="presOf" srcId="{CC39E1D3-AB30-40DE-A8F3-93F8C507CDD9}" destId="{129323BB-2F4F-4667-9326-DAF0495763C2}" srcOrd="0" destOrd="0" presId="urn:microsoft.com/office/officeart/2005/8/layout/hList1"/>
    <dgm:cxn modelId="{9491368C-6B7F-4F36-8845-1F48966CB6D8}" type="presOf" srcId="{66ADEA6E-DF02-4C07-BB8D-13456D1A4B12}" destId="{30FC051D-7C0D-4894-98CF-881ADCBF50EA}" srcOrd="0" destOrd="0" presId="urn:microsoft.com/office/officeart/2005/8/layout/hList1"/>
    <dgm:cxn modelId="{B876B88F-2382-40B0-9801-FDBC788C8D73}" srcId="{A05FB831-0D53-4002-A610-CA383B2BD175}" destId="{83B4956F-AA4E-4506-BF21-0D0529F316D4}" srcOrd="7" destOrd="0" parTransId="{2962317F-176D-429D-859F-E634852AD55F}" sibTransId="{32A1E0DF-5E8D-4DE1-8C10-BCC244F81201}"/>
    <dgm:cxn modelId="{CFBC0C90-EE82-4E10-886A-95BF84105917}" type="presOf" srcId="{96BD6781-763F-4DD5-BC4B-EBE2ADE53B59}" destId="{0ED45D34-1FA9-4C6D-A6F0-C385C288192F}" srcOrd="0" destOrd="3" presId="urn:microsoft.com/office/officeart/2005/8/layout/hList1"/>
    <dgm:cxn modelId="{13DEF097-F7C7-46AA-937B-3702C2EA77F5}" type="presOf" srcId="{03950876-4D36-4916-A546-22FDBD7CDAA8}" destId="{0ED45D34-1FA9-4C6D-A6F0-C385C288192F}" srcOrd="0" destOrd="2" presId="urn:microsoft.com/office/officeart/2005/8/layout/hList1"/>
    <dgm:cxn modelId="{96076399-E8EA-4D7D-B8EF-B198E1ECD10A}" type="presOf" srcId="{19E58204-98E3-4223-A07B-A0C0BF58FBCF}" destId="{E8981BA6-1974-4B8C-9ED8-A4A87C5ECC73}" srcOrd="0" destOrd="3" presId="urn:microsoft.com/office/officeart/2005/8/layout/hList1"/>
    <dgm:cxn modelId="{8249439B-69F4-40C6-BAF3-CE85E925CA40}" srcId="{A05FB831-0D53-4002-A610-CA383B2BD175}" destId="{96BD6781-763F-4DD5-BC4B-EBE2ADE53B59}" srcOrd="3" destOrd="0" parTransId="{917475D5-438F-4C85-87DD-2F0B19BB68A2}" sibTransId="{816E032C-2727-4582-8DF5-550070C1E057}"/>
    <dgm:cxn modelId="{5BBB179C-479F-465A-8493-7F17C1F9EF0C}" type="presOf" srcId="{98EB6972-BD64-4709-A032-AE03B30C5F14}" destId="{30FC051D-7C0D-4894-98CF-881ADCBF50EA}" srcOrd="0" destOrd="5" presId="urn:microsoft.com/office/officeart/2005/8/layout/hList1"/>
    <dgm:cxn modelId="{DF70A39D-F53D-4158-BB8E-C269F803505C}" srcId="{CC39E1D3-AB30-40DE-A8F3-93F8C507CDD9}" destId="{021BF33A-3D13-4FD8-A0E8-9C5331D82E18}" srcOrd="5" destOrd="0" parTransId="{D304DF90-2C55-4D70-8A00-AEEE52E2D649}" sibTransId="{97F9DF55-861B-4A5F-AC38-CA466153C4AC}"/>
    <dgm:cxn modelId="{DD32EF9D-2785-4F85-915A-D594B4E070F9}" type="presOf" srcId="{79611A9E-A1F6-44CF-BE9D-237F1DB1DA83}" destId="{E8981BA6-1974-4B8C-9ED8-A4A87C5ECC73}" srcOrd="0" destOrd="2" presId="urn:microsoft.com/office/officeart/2005/8/layout/hList1"/>
    <dgm:cxn modelId="{39106DA1-3091-4548-8A6C-82C0D5B7F663}" type="presOf" srcId="{770FD2B5-EC37-496C-BC10-A8D73B7FB891}" destId="{30FC051D-7C0D-4894-98CF-881ADCBF50EA}" srcOrd="0" destOrd="1" presId="urn:microsoft.com/office/officeart/2005/8/layout/hList1"/>
    <dgm:cxn modelId="{6E583EAB-F56F-4FFA-AACB-D46DD7E531D9}" srcId="{10952838-2D00-4C9A-B48A-794A0D47CAE7}" destId="{B242D5C7-11C4-4038-895F-8FD54CD50234}" srcOrd="2" destOrd="0" parTransId="{AC50B4A9-7A78-4732-AA13-3AC62B039A49}" sibTransId="{2173E224-3457-40ED-B653-E36487F8092B}"/>
    <dgm:cxn modelId="{7038C2AB-4735-4D46-ABF6-86EF987CEE2E}" srcId="{A05FB831-0D53-4002-A610-CA383B2BD175}" destId="{3D51FACE-B73F-499F-8274-9C052E5685C5}" srcOrd="5" destOrd="0" parTransId="{46CB54C0-A252-47AD-A1FA-27013818EFBF}" sibTransId="{615B5126-A8CC-41E7-9898-3E22760D507E}"/>
    <dgm:cxn modelId="{D7F5B1AD-778E-4D08-BE73-8F2D84B74EF4}" srcId="{A05FB831-0D53-4002-A610-CA383B2BD175}" destId="{97D48936-180B-4A6E-8CD2-00D9C3E25E17}" srcOrd="6" destOrd="0" parTransId="{E8F6A2A0-C43A-4E5A-88DA-B05BC5FA1CC3}" sibTransId="{35E1373E-D035-4B80-8E2C-B9D0FD77693E}"/>
    <dgm:cxn modelId="{95E156B1-8E74-4354-820E-78053E5471A0}" srcId="{10952838-2D00-4C9A-B48A-794A0D47CAE7}" destId="{98EB6972-BD64-4709-A032-AE03B30C5F14}" srcOrd="5" destOrd="0" parTransId="{F8606820-5745-46F5-B0CB-298BB9B547A9}" sibTransId="{4470618F-5099-4F26-BDBB-564A97165F73}"/>
    <dgm:cxn modelId="{EF5271B2-26C4-4B8A-8A56-063C6929FF54}" type="presOf" srcId="{3D51FACE-B73F-499F-8274-9C052E5685C5}" destId="{0ED45D34-1FA9-4C6D-A6F0-C385C288192F}" srcOrd="0" destOrd="5" presId="urn:microsoft.com/office/officeart/2005/8/layout/hList1"/>
    <dgm:cxn modelId="{9A7B16C2-9DA3-4902-A3B0-184BBE10EC2D}" srcId="{CC39E1D3-AB30-40DE-A8F3-93F8C507CDD9}" destId="{45258D68-6757-4DBB-9272-8BCD9C9444D2}" srcOrd="1" destOrd="0" parTransId="{02EEBEBF-9CFB-4D1B-923B-1909C38E91A2}" sibTransId="{70AD9F73-77B7-4934-9424-A9F68C5E9597}"/>
    <dgm:cxn modelId="{1A47A7C8-374A-4D58-A5FB-A46D14D805EC}" type="presOf" srcId="{E5E6507C-43E1-459E-BA73-0474C9B3DFF7}" destId="{30FC051D-7C0D-4894-98CF-881ADCBF50EA}" srcOrd="0" destOrd="6" presId="urn:microsoft.com/office/officeart/2005/8/layout/hList1"/>
    <dgm:cxn modelId="{5F0CFECA-CD24-44D5-BD07-A12FA61B1138}" srcId="{10952838-2D00-4C9A-B48A-794A0D47CAE7}" destId="{C804411D-F1C1-4BCB-B046-2CA368198BF6}" srcOrd="3" destOrd="0" parTransId="{5F6359A4-FD44-4F2F-B820-E8FF422DED8A}" sibTransId="{D1C2992A-5E6D-4098-89FB-FF5F3F7FBB0E}"/>
    <dgm:cxn modelId="{AEDA85D2-6F6D-42A2-845A-F9851286F5EF}" type="presOf" srcId="{45258D68-6757-4DBB-9272-8BCD9C9444D2}" destId="{E8981BA6-1974-4B8C-9ED8-A4A87C5ECC73}" srcOrd="0" destOrd="1" presId="urn:microsoft.com/office/officeart/2005/8/layout/hList1"/>
    <dgm:cxn modelId="{2B82F6D5-9A5E-4400-80C8-2A550F736DE5}" srcId="{CC39E1D3-AB30-40DE-A8F3-93F8C507CDD9}" destId="{06DEEF49-731D-4115-AEF2-CAE140463878}" srcOrd="6" destOrd="0" parTransId="{3604723D-B571-4382-9DDD-E7BE17D28AE8}" sibTransId="{B572D8C9-D7F8-4229-B4D9-41983EC019A1}"/>
    <dgm:cxn modelId="{D5F2BDDC-3C94-4D57-9DAE-33436E962FBB}" srcId="{A05FB831-0D53-4002-A610-CA383B2BD175}" destId="{6C396023-926C-4F19-BFFA-96D58A068280}" srcOrd="1" destOrd="0" parTransId="{5D6AF365-3F04-441E-977D-0D8AA1811E16}" sibTransId="{CD5FF679-13C8-4867-AAFE-75322DDFCF46}"/>
    <dgm:cxn modelId="{C81FD3E0-FE1C-4123-848D-D8FFB33B3B33}" type="presOf" srcId="{9A2BE861-D1BE-4A6B-854D-3E23F568B0D4}" destId="{E8981BA6-1974-4B8C-9ED8-A4A87C5ECC73}" srcOrd="0" destOrd="0" presId="urn:microsoft.com/office/officeart/2005/8/layout/hList1"/>
    <dgm:cxn modelId="{3B671BE8-13D1-439B-8F2B-F4478ABAFE74}" type="presOf" srcId="{8E512D78-A07C-4042-A4EE-CC35B4C79709}" destId="{E8981BA6-1974-4B8C-9ED8-A4A87C5ECC73}" srcOrd="0" destOrd="7" presId="urn:microsoft.com/office/officeart/2005/8/layout/hList1"/>
    <dgm:cxn modelId="{53C8E4E9-724B-49D7-BD13-96AADAB999A9}" type="presOf" srcId="{C804411D-F1C1-4BCB-B046-2CA368198BF6}" destId="{30FC051D-7C0D-4894-98CF-881ADCBF50EA}" srcOrd="0" destOrd="3" presId="urn:microsoft.com/office/officeart/2005/8/layout/hList1"/>
    <dgm:cxn modelId="{68C0C1EF-5CF0-44E5-952F-A0E49E69971F}" type="presOf" srcId="{6C396023-926C-4F19-BFFA-96D58A068280}" destId="{0ED45D34-1FA9-4C6D-A6F0-C385C288192F}" srcOrd="0" destOrd="1" presId="urn:microsoft.com/office/officeart/2005/8/layout/hList1"/>
    <dgm:cxn modelId="{811CFBF2-5AEB-4180-B55B-333FD883BE20}" srcId="{A05FB831-0D53-4002-A610-CA383B2BD175}" destId="{03950876-4D36-4916-A546-22FDBD7CDAA8}" srcOrd="2" destOrd="0" parTransId="{E8FDD3A7-E856-4A6C-AD72-C9F61210E332}" sibTransId="{E165BC56-CD55-4E47-90BB-62B8F8AF6DB0}"/>
    <dgm:cxn modelId="{5F00FAF3-160B-401B-9D9D-9EE3FC1E8FBB}" type="presOf" srcId="{B242D5C7-11C4-4038-895F-8FD54CD50234}" destId="{30FC051D-7C0D-4894-98CF-881ADCBF50EA}" srcOrd="0" destOrd="2" presId="urn:microsoft.com/office/officeart/2005/8/layout/hList1"/>
    <dgm:cxn modelId="{36B2EBF4-038A-468D-AEFB-63D5DD7A60B1}" srcId="{CC39E1D3-AB30-40DE-A8F3-93F8C507CDD9}" destId="{19E58204-98E3-4223-A07B-A0C0BF58FBCF}" srcOrd="3" destOrd="0" parTransId="{FA9EB3A5-7569-4F93-A21B-CF31382CA1B3}" sibTransId="{E4E6C478-CD22-4FDF-9676-C179A176DB02}"/>
    <dgm:cxn modelId="{D54F77FD-5D44-4495-8606-4213EFB0ABF6}" type="presOf" srcId="{97D48936-180B-4A6E-8CD2-00D9C3E25E17}" destId="{0ED45D34-1FA9-4C6D-A6F0-C385C288192F}" srcOrd="0" destOrd="6" presId="urn:microsoft.com/office/officeart/2005/8/layout/hList1"/>
    <dgm:cxn modelId="{165475E7-F041-4882-9333-0A637BD35919}" type="presParOf" srcId="{25D87ABC-D70D-455D-9C3D-95E2414FB85E}" destId="{B119EC40-2CF9-4DFC-AAEC-9B2A765AEAFA}" srcOrd="0" destOrd="0" presId="urn:microsoft.com/office/officeart/2005/8/layout/hList1"/>
    <dgm:cxn modelId="{FD477BC0-065A-497C-9B5B-B3B12234DCBA}" type="presParOf" srcId="{B119EC40-2CF9-4DFC-AAEC-9B2A765AEAFA}" destId="{129323BB-2F4F-4667-9326-DAF0495763C2}" srcOrd="0" destOrd="0" presId="urn:microsoft.com/office/officeart/2005/8/layout/hList1"/>
    <dgm:cxn modelId="{AE674601-5204-42C5-9055-EF98A033D4F9}" type="presParOf" srcId="{B119EC40-2CF9-4DFC-AAEC-9B2A765AEAFA}" destId="{E8981BA6-1974-4B8C-9ED8-A4A87C5ECC73}" srcOrd="1" destOrd="0" presId="urn:microsoft.com/office/officeart/2005/8/layout/hList1"/>
    <dgm:cxn modelId="{6F50EDBD-1BDA-4E7F-9DBC-940C7B718701}" type="presParOf" srcId="{25D87ABC-D70D-455D-9C3D-95E2414FB85E}" destId="{24AFE096-6046-41C0-9A99-6C20BCC138DB}" srcOrd="1" destOrd="0" presId="urn:microsoft.com/office/officeart/2005/8/layout/hList1"/>
    <dgm:cxn modelId="{75855C42-D4E1-47AB-8910-4EFF1E24716A}" type="presParOf" srcId="{25D87ABC-D70D-455D-9C3D-95E2414FB85E}" destId="{1623707A-F2A0-4B00-892E-7321CC8F49D9}" srcOrd="2" destOrd="0" presId="urn:microsoft.com/office/officeart/2005/8/layout/hList1"/>
    <dgm:cxn modelId="{C5E82754-D8A7-4667-841D-0AE5A449E5E4}" type="presParOf" srcId="{1623707A-F2A0-4B00-892E-7321CC8F49D9}" destId="{21C8E77D-0A83-4F13-8873-F5E22F090F2A}" srcOrd="0" destOrd="0" presId="urn:microsoft.com/office/officeart/2005/8/layout/hList1"/>
    <dgm:cxn modelId="{AD76A3CF-03B7-4826-8F6C-42312B1C588D}" type="presParOf" srcId="{1623707A-F2A0-4B00-892E-7321CC8F49D9}" destId="{30FC051D-7C0D-4894-98CF-881ADCBF50EA}" srcOrd="1" destOrd="0" presId="urn:microsoft.com/office/officeart/2005/8/layout/hList1"/>
    <dgm:cxn modelId="{1E1EF592-5ABF-407A-8066-D11EF9CAB847}" type="presParOf" srcId="{25D87ABC-D70D-455D-9C3D-95E2414FB85E}" destId="{60CF742E-08D4-4B9A-9B2E-AF9F537187F4}" srcOrd="3" destOrd="0" presId="urn:microsoft.com/office/officeart/2005/8/layout/hList1"/>
    <dgm:cxn modelId="{E5CDDEA7-6C91-4112-8E26-BE2819C654F4}" type="presParOf" srcId="{25D87ABC-D70D-455D-9C3D-95E2414FB85E}" destId="{A5E43AE4-F834-4540-B10F-8190ECE72A30}" srcOrd="4" destOrd="0" presId="urn:microsoft.com/office/officeart/2005/8/layout/hList1"/>
    <dgm:cxn modelId="{37A44B24-B58B-4C71-A0A7-4BF2765DB321}" type="presParOf" srcId="{A5E43AE4-F834-4540-B10F-8190ECE72A30}" destId="{13178A60-22AA-4421-9D91-BA95212AEE0C}" srcOrd="0" destOrd="0" presId="urn:microsoft.com/office/officeart/2005/8/layout/hList1"/>
    <dgm:cxn modelId="{5D0F4377-7D43-4A49-9452-EA64DC6E6C12}" type="presParOf" srcId="{A5E43AE4-F834-4540-B10F-8190ECE72A30}" destId="{0ED45D34-1FA9-4C6D-A6F0-C385C288192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D60E6C-B483-4197-B973-56C7E58769D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39E1D3-AB30-40DE-A8F3-93F8C507CDD9}">
      <dgm:prSet phldrT="[Text]" custT="1"/>
      <dgm:spPr>
        <a:xfrm>
          <a:off x="17498" y="174130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HAS</a:t>
          </a:r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 happened?</a:t>
          </a:r>
        </a:p>
      </dgm:t>
    </dgm:pt>
    <dgm:pt modelId="{88DD53D0-8C95-48C2-A3C6-5529DBD28D67}" type="parTrans" cxnId="{678FE517-F56D-4547-A2D6-431EAB7C8623}">
      <dgm:prSet/>
      <dgm:spPr/>
      <dgm:t>
        <a:bodyPr/>
        <a:lstStyle/>
        <a:p>
          <a:endParaRPr lang="en-US"/>
        </a:p>
      </dgm:t>
    </dgm:pt>
    <dgm:pt modelId="{263939BF-A3CC-4A6E-ABF6-4FFA672652CD}" type="sibTrans" cxnId="{678FE517-F56D-4547-A2D6-431EAB7C8623}">
      <dgm:prSet/>
      <dgm:spPr/>
      <dgm:t>
        <a:bodyPr/>
        <a:lstStyle/>
        <a:p>
          <a:endParaRPr lang="en-US"/>
        </a:p>
      </dgm:t>
    </dgm:pt>
    <dgm:pt modelId="{9A2BE861-D1BE-4A6B-854D-3E23F568B0D4}">
      <dgm:prSet phldrT="[Text]" custT="1"/>
      <dgm:spPr>
        <a:xfrm>
          <a:off x="24159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algn="l"/>
          <a:r>
            <a:rPr lang="en-US" sz="16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Standard reporting 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What happened?</a:t>
          </a:r>
        </a:p>
      </dgm:t>
    </dgm:pt>
    <dgm:pt modelId="{0F882AB4-D1A3-4E92-B4C8-996DFC65E2A1}" type="parTrans" cxnId="{C1856D3E-26E4-42EF-8F8C-179D95B1642D}">
      <dgm:prSet/>
      <dgm:spPr/>
      <dgm:t>
        <a:bodyPr/>
        <a:lstStyle/>
        <a:p>
          <a:endParaRPr lang="en-US"/>
        </a:p>
      </dgm:t>
    </dgm:pt>
    <dgm:pt modelId="{57FEE76D-DEEE-4C1B-AA30-C53219182098}" type="sibTrans" cxnId="{C1856D3E-26E4-42EF-8F8C-179D95B1642D}">
      <dgm:prSet/>
      <dgm:spPr/>
      <dgm:t>
        <a:bodyPr/>
        <a:lstStyle/>
        <a:p>
          <a:endParaRPr lang="en-US"/>
        </a:p>
      </dgm:t>
    </dgm:pt>
    <dgm:pt modelId="{10952838-2D00-4C9A-B48A-794A0D47CAE7}">
      <dgm:prSet phldrT="[Text]" custT="1"/>
      <dgm:spPr>
        <a:xfrm>
          <a:off x="2829984" y="195191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COULD</a:t>
          </a:r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 happen?</a:t>
          </a:r>
        </a:p>
      </dgm:t>
    </dgm:pt>
    <dgm:pt modelId="{05080DEE-92D4-42CB-83CF-75FC9E7BE5B7}" type="parTrans" cxnId="{9BC8DB3C-67BE-4849-B71A-DAD14B192ED9}">
      <dgm:prSet/>
      <dgm:spPr/>
      <dgm:t>
        <a:bodyPr/>
        <a:lstStyle/>
        <a:p>
          <a:endParaRPr lang="en-US"/>
        </a:p>
      </dgm:t>
    </dgm:pt>
    <dgm:pt modelId="{B492A416-FED1-436E-8A9C-370816D4E17E}" type="sibTrans" cxnId="{9BC8DB3C-67BE-4849-B71A-DAD14B192ED9}">
      <dgm:prSet/>
      <dgm:spPr/>
      <dgm:t>
        <a:bodyPr/>
        <a:lstStyle/>
        <a:p>
          <a:endParaRPr lang="en-US"/>
        </a:p>
      </dgm:t>
    </dgm:pt>
    <dgm:pt modelId="{66ADEA6E-DF02-4C07-BB8D-13456D1A4B12}">
      <dgm:prSet phldrT="[Text]" custT="1"/>
      <dgm:spPr>
        <a:xfrm>
          <a:off x="2823843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Predictive modeling 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What will happen next?</a:t>
          </a:r>
        </a:p>
      </dgm:t>
    </dgm:pt>
    <dgm:pt modelId="{242E30F1-3CE4-4510-BA1A-4292A703EFD7}" type="parTrans" cxnId="{C9D6CB08-EB4A-4C3F-91D0-79F838F046CC}">
      <dgm:prSet/>
      <dgm:spPr/>
      <dgm:t>
        <a:bodyPr/>
        <a:lstStyle/>
        <a:p>
          <a:endParaRPr lang="en-US"/>
        </a:p>
      </dgm:t>
    </dgm:pt>
    <dgm:pt modelId="{E956F74D-8062-46FC-B963-DCC9B1E06BD7}" type="sibTrans" cxnId="{C9D6CB08-EB4A-4C3F-91D0-79F838F046CC}">
      <dgm:prSet/>
      <dgm:spPr/>
      <dgm:t>
        <a:bodyPr/>
        <a:lstStyle/>
        <a:p>
          <a:endParaRPr lang="en-US"/>
        </a:p>
      </dgm:t>
    </dgm:pt>
    <dgm:pt modelId="{A05FB831-0D53-4002-A610-CA383B2BD175}">
      <dgm:prSet phldrT="[Text]" custT="1"/>
      <dgm:spPr>
        <a:xfrm>
          <a:off x="5648960" y="209871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SHOULD</a:t>
          </a:r>
          <a:r>
            <a:rPr lang="en-US" sz="24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 </a:t>
          </a:r>
          <a:r>
            <a:rPr lang="en-US" sz="24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happen?</a:t>
          </a:r>
        </a:p>
      </dgm:t>
    </dgm:pt>
    <dgm:pt modelId="{A89FBA5A-0984-4701-B40D-E5E1CABD59EA}" type="parTrans" cxnId="{0D61605E-AC1F-40D5-B389-E4CB74490797}">
      <dgm:prSet/>
      <dgm:spPr/>
      <dgm:t>
        <a:bodyPr/>
        <a:lstStyle/>
        <a:p>
          <a:endParaRPr lang="en-US"/>
        </a:p>
      </dgm:t>
    </dgm:pt>
    <dgm:pt modelId="{E80636BD-F496-4300-B5AA-DF74CBC99409}" type="sibTrans" cxnId="{0D61605E-AC1F-40D5-B389-E4CB74490797}">
      <dgm:prSet/>
      <dgm:spPr/>
      <dgm:t>
        <a:bodyPr/>
        <a:lstStyle/>
        <a:p>
          <a:endParaRPr lang="en-US"/>
        </a:p>
      </dgm:t>
    </dgm:pt>
    <dgm:pt modelId="{4A92E96D-CAE7-4F42-B477-8EDE78E32065}">
      <dgm:prSet phldrT="[Text]" custT="1"/>
      <dgm:spPr>
        <a:xfrm>
          <a:off x="5648960" y="1200471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Optimization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– What is the best possible outcome?</a:t>
          </a:r>
        </a:p>
      </dgm:t>
    </dgm:pt>
    <dgm:pt modelId="{49EF77B1-83F7-4AB2-BF4E-BC7BE96A3485}" type="parTrans" cxnId="{DDCFDF35-3ABC-429B-AD5F-9764BE8720F8}">
      <dgm:prSet/>
      <dgm:spPr/>
      <dgm:t>
        <a:bodyPr/>
        <a:lstStyle/>
        <a:p>
          <a:endParaRPr lang="en-US"/>
        </a:p>
      </dgm:t>
    </dgm:pt>
    <dgm:pt modelId="{34F18DEB-8ED9-40AF-A138-AE246984CDBA}" type="sibTrans" cxnId="{DDCFDF35-3ABC-429B-AD5F-9764BE8720F8}">
      <dgm:prSet/>
      <dgm:spPr/>
      <dgm:t>
        <a:bodyPr/>
        <a:lstStyle/>
        <a:p>
          <a:endParaRPr lang="en-US"/>
        </a:p>
      </dgm:t>
    </dgm:pt>
    <dgm:pt modelId="{E5E6507C-43E1-459E-BA73-0474C9B3DFF7}">
      <dgm:prSet phldrT="[Text]" custT="1"/>
      <dgm:spPr>
        <a:xfrm>
          <a:off x="2823843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E6E5BBE1-8484-4710-84E5-D39E7B3004B1}" type="parTrans" cxnId="{72AF7782-EEA4-419D-86BC-4674851834AB}">
      <dgm:prSet/>
      <dgm:spPr/>
      <dgm:t>
        <a:bodyPr/>
        <a:lstStyle/>
        <a:p>
          <a:endParaRPr lang="en-US"/>
        </a:p>
      </dgm:t>
    </dgm:pt>
    <dgm:pt modelId="{70F8433C-59EF-419F-861C-8E89C0C5AD11}" type="sibTrans" cxnId="{72AF7782-EEA4-419D-86BC-4674851834AB}">
      <dgm:prSet/>
      <dgm:spPr/>
      <dgm:t>
        <a:bodyPr/>
        <a:lstStyle/>
        <a:p>
          <a:endParaRPr lang="en-US"/>
        </a:p>
      </dgm:t>
    </dgm:pt>
    <dgm:pt modelId="{83B4956F-AA4E-4506-BF21-0D0529F316D4}">
      <dgm:prSet phldrT="[Text]" custT="1"/>
      <dgm:spPr>
        <a:xfrm>
          <a:off x="5648960" y="1200471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b="1" dirty="0">
            <a:solidFill>
              <a:srgbClr val="FFC000"/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2962317F-176D-429D-859F-E634852AD55F}" type="parTrans" cxnId="{B876B88F-2382-40B0-9801-FDBC788C8D73}">
      <dgm:prSet/>
      <dgm:spPr/>
      <dgm:t>
        <a:bodyPr/>
        <a:lstStyle/>
        <a:p>
          <a:endParaRPr lang="en-US"/>
        </a:p>
      </dgm:t>
    </dgm:pt>
    <dgm:pt modelId="{32A1E0DF-5E8D-4DE1-8C10-BCC244F81201}" type="sibTrans" cxnId="{B876B88F-2382-40B0-9801-FDBC788C8D73}">
      <dgm:prSet/>
      <dgm:spPr/>
      <dgm:t>
        <a:bodyPr/>
        <a:lstStyle/>
        <a:p>
          <a:endParaRPr lang="en-US"/>
        </a:p>
      </dgm:t>
    </dgm:pt>
    <dgm:pt modelId="{9B871A4A-2483-46E5-8F92-15B44B58FB0D}">
      <dgm:prSet custT="1"/>
      <dgm:spPr>
        <a:xfrm>
          <a:off x="24159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Query/drill down 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Where exactly is the problem?</a:t>
          </a:r>
        </a:p>
      </dgm:t>
    </dgm:pt>
    <dgm:pt modelId="{A42F1081-338A-44CD-9240-CB132A7217F6}" type="parTrans" cxnId="{FB713897-E8E3-4B8B-944A-F5E578E61667}">
      <dgm:prSet/>
      <dgm:spPr/>
      <dgm:t>
        <a:bodyPr/>
        <a:lstStyle/>
        <a:p>
          <a:endParaRPr lang="en-US"/>
        </a:p>
      </dgm:t>
    </dgm:pt>
    <dgm:pt modelId="{3E7112ED-D5DC-4114-845D-DF4C3B8E092D}" type="sibTrans" cxnId="{FB713897-E8E3-4B8B-944A-F5E578E61667}">
      <dgm:prSet/>
      <dgm:spPr/>
      <dgm:t>
        <a:bodyPr/>
        <a:lstStyle/>
        <a:p>
          <a:endParaRPr lang="en-US"/>
        </a:p>
      </dgm:t>
    </dgm:pt>
    <dgm:pt modelId="{793343BE-57AD-479A-B5DF-75AC52EE3234}">
      <dgm:prSet custT="1"/>
      <dgm:spPr>
        <a:xfrm>
          <a:off x="24159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Ad hoc reporting 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How many, how often, where?</a:t>
          </a:r>
        </a:p>
      </dgm:t>
    </dgm:pt>
    <dgm:pt modelId="{F62C839E-87DF-4E41-9C86-608E12B675AD}" type="parTrans" cxnId="{76F87F4C-B657-4F40-9D9B-218941C0BD9B}">
      <dgm:prSet/>
      <dgm:spPr/>
      <dgm:t>
        <a:bodyPr/>
        <a:lstStyle/>
        <a:p>
          <a:endParaRPr lang="en-US"/>
        </a:p>
      </dgm:t>
    </dgm:pt>
    <dgm:pt modelId="{478BFA42-FD01-4720-8C2A-9AE1D5A628DB}" type="sibTrans" cxnId="{76F87F4C-B657-4F40-9D9B-218941C0BD9B}">
      <dgm:prSet/>
      <dgm:spPr/>
      <dgm:t>
        <a:bodyPr/>
        <a:lstStyle/>
        <a:p>
          <a:endParaRPr lang="en-US"/>
        </a:p>
      </dgm:t>
    </dgm:pt>
    <dgm:pt modelId="{1E819C55-13F6-4336-A8B0-7768EA4F8F18}">
      <dgm:prSet custT="1"/>
      <dgm:spPr>
        <a:xfrm>
          <a:off x="24159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Alerts, reports, dashboards, </a:t>
          </a:r>
          <a:r>
            <a:rPr lang="en-US" sz="1600" b="1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business intelligence</a:t>
          </a:r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BD4149B2-A011-4D8A-A0EE-FADB63A2443D}" type="parTrans" cxnId="{51A31C0D-BA34-4F3D-BB94-C6ED6628B34E}">
      <dgm:prSet/>
      <dgm:spPr/>
      <dgm:t>
        <a:bodyPr/>
        <a:lstStyle/>
        <a:p>
          <a:endParaRPr lang="en-US"/>
        </a:p>
      </dgm:t>
    </dgm:pt>
    <dgm:pt modelId="{019931FA-097C-4D1F-969F-B28A787D0E1F}" type="sibTrans" cxnId="{51A31C0D-BA34-4F3D-BB94-C6ED6628B34E}">
      <dgm:prSet/>
      <dgm:spPr/>
      <dgm:t>
        <a:bodyPr/>
        <a:lstStyle/>
        <a:p>
          <a:endParaRPr lang="en-US"/>
        </a:p>
      </dgm:t>
    </dgm:pt>
    <dgm:pt modelId="{8EC233D3-C6A1-447B-95C8-238399ED4FBB}">
      <dgm:prSet custT="1"/>
      <dgm:spPr>
        <a:xfrm>
          <a:off x="24159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4DFEA68A-3CBF-450C-A8D4-E6A178063221}" type="parTrans" cxnId="{7753C193-A6F0-496B-8A45-A906D20EAEAE}">
      <dgm:prSet/>
      <dgm:spPr/>
      <dgm:t>
        <a:bodyPr/>
        <a:lstStyle/>
        <a:p>
          <a:endParaRPr lang="en-US"/>
        </a:p>
      </dgm:t>
    </dgm:pt>
    <dgm:pt modelId="{9E242B56-1CB9-405B-86E5-A7746105EE65}" type="sibTrans" cxnId="{7753C193-A6F0-496B-8A45-A906D20EAEAE}">
      <dgm:prSet/>
      <dgm:spPr/>
      <dgm:t>
        <a:bodyPr/>
        <a:lstStyle/>
        <a:p>
          <a:endParaRPr lang="en-US"/>
        </a:p>
      </dgm:t>
    </dgm:pt>
    <dgm:pt modelId="{8444D050-622D-42C6-B487-6055A84468A1}">
      <dgm:prSet custT="1"/>
      <dgm:spPr>
        <a:xfrm>
          <a:off x="2823843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Forecasting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– What if these trends continue?</a:t>
          </a:r>
        </a:p>
      </dgm:t>
    </dgm:pt>
    <dgm:pt modelId="{95235B74-5A39-466D-869D-CFBDF6DC7E4C}" type="parTrans" cxnId="{728A9F96-B470-4859-AA09-0736A3B7B3D2}">
      <dgm:prSet/>
      <dgm:spPr/>
      <dgm:t>
        <a:bodyPr/>
        <a:lstStyle/>
        <a:p>
          <a:endParaRPr lang="en-US"/>
        </a:p>
      </dgm:t>
    </dgm:pt>
    <dgm:pt modelId="{C8DE0626-1B97-4088-A313-44893A300CD7}" type="sibTrans" cxnId="{728A9F96-B470-4859-AA09-0736A3B7B3D2}">
      <dgm:prSet/>
      <dgm:spPr/>
      <dgm:t>
        <a:bodyPr/>
        <a:lstStyle/>
        <a:p>
          <a:endParaRPr lang="en-US"/>
        </a:p>
      </dgm:t>
    </dgm:pt>
    <dgm:pt modelId="{F23205EF-7DC0-4050-ABDE-7464ADE59BD7}">
      <dgm:prSet custT="1"/>
      <dgm:spPr>
        <a:xfrm>
          <a:off x="2823843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Simulation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– What could happen?</a:t>
          </a:r>
        </a:p>
      </dgm:t>
    </dgm:pt>
    <dgm:pt modelId="{898D92E4-8FC1-48D1-9004-E14A3A33F417}" type="parTrans" cxnId="{96B71FED-6650-429E-961D-E7D6A36D5966}">
      <dgm:prSet/>
      <dgm:spPr/>
      <dgm:t>
        <a:bodyPr/>
        <a:lstStyle/>
        <a:p>
          <a:endParaRPr lang="en-US"/>
        </a:p>
      </dgm:t>
    </dgm:pt>
    <dgm:pt modelId="{CAD61CD4-88EF-4F9D-8B89-0C818024E069}" type="sibTrans" cxnId="{96B71FED-6650-429E-961D-E7D6A36D5966}">
      <dgm:prSet/>
      <dgm:spPr/>
      <dgm:t>
        <a:bodyPr/>
        <a:lstStyle/>
        <a:p>
          <a:endParaRPr lang="en-US"/>
        </a:p>
      </dgm:t>
    </dgm:pt>
    <dgm:pt modelId="{9445F107-01EE-46E9-8AF8-62740D3A5F1F}">
      <dgm:prSet custT="1"/>
      <dgm:spPr>
        <a:xfrm>
          <a:off x="2823843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Alerts 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What actions are needed?</a:t>
          </a:r>
        </a:p>
      </dgm:t>
    </dgm:pt>
    <dgm:pt modelId="{46EEA118-41A4-4038-A5CA-9F90DA9C2B0B}" type="parTrans" cxnId="{34277A3A-8813-42F8-B484-6E3F6320A5AF}">
      <dgm:prSet/>
      <dgm:spPr/>
      <dgm:t>
        <a:bodyPr/>
        <a:lstStyle/>
        <a:p>
          <a:endParaRPr lang="en-US"/>
        </a:p>
      </dgm:t>
    </dgm:pt>
    <dgm:pt modelId="{5C9572B6-F245-455F-954D-AD69A15A7447}" type="sibTrans" cxnId="{34277A3A-8813-42F8-B484-6E3F6320A5AF}">
      <dgm:prSet/>
      <dgm:spPr/>
      <dgm:t>
        <a:bodyPr/>
        <a:lstStyle/>
        <a:p>
          <a:endParaRPr lang="en-US"/>
        </a:p>
      </dgm:t>
    </dgm:pt>
    <dgm:pt modelId="{1FDCEACB-13A9-469A-A203-23F77F567F50}">
      <dgm:prSet custT="1"/>
      <dgm:spPr>
        <a:xfrm>
          <a:off x="2823843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68E1B728-8DEB-44D7-9A2A-8A2C6155231F}" type="parTrans" cxnId="{DB0D2ECB-7D35-4C5C-91F1-330C2430E354}">
      <dgm:prSet/>
      <dgm:spPr/>
      <dgm:t>
        <a:bodyPr/>
        <a:lstStyle/>
        <a:p>
          <a:endParaRPr lang="en-US"/>
        </a:p>
      </dgm:t>
    </dgm:pt>
    <dgm:pt modelId="{0FDD3FBA-B691-44CD-8FFE-1926E7F001D0}" type="sibTrans" cxnId="{DB0D2ECB-7D35-4C5C-91F1-330C2430E354}">
      <dgm:prSet/>
      <dgm:spPr/>
      <dgm:t>
        <a:bodyPr/>
        <a:lstStyle/>
        <a:p>
          <a:endParaRPr lang="en-US"/>
        </a:p>
      </dgm:t>
    </dgm:pt>
    <dgm:pt modelId="{08E6766B-E35A-42DA-9A64-94DFB6056D07}">
      <dgm:prSet custT="1"/>
      <dgm:spPr>
        <a:xfrm>
          <a:off x="24159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3E81A15A-D32E-427A-B188-C5D0698D5482}" type="parTrans" cxnId="{8AEFAEA1-8009-4A44-90E6-302F8D6786AE}">
      <dgm:prSet/>
      <dgm:spPr/>
      <dgm:t>
        <a:bodyPr/>
        <a:lstStyle/>
        <a:p>
          <a:endParaRPr lang="en-US"/>
        </a:p>
      </dgm:t>
    </dgm:pt>
    <dgm:pt modelId="{7DF22AEE-356A-4976-ACF9-36EEFD798997}" type="sibTrans" cxnId="{8AEFAEA1-8009-4A44-90E6-302F8D6786AE}">
      <dgm:prSet/>
      <dgm:spPr/>
      <dgm:t>
        <a:bodyPr/>
        <a:lstStyle/>
        <a:p>
          <a:endParaRPr lang="en-US"/>
        </a:p>
      </dgm:t>
    </dgm:pt>
    <dgm:pt modelId="{26DF85CC-B380-414A-9C11-4511048401D4}">
      <dgm:prSet custT="1"/>
      <dgm:spPr>
        <a:xfrm>
          <a:off x="5648960" y="1200471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Random variable optimization 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What is the best outcome given the variability in specified areas?</a:t>
          </a:r>
        </a:p>
      </dgm:t>
    </dgm:pt>
    <dgm:pt modelId="{F563A81B-E4BB-43D3-8BD1-569866CD6E53}" type="parTrans" cxnId="{4DC845D8-9BC7-4135-9FBB-C18F761414AC}">
      <dgm:prSet/>
      <dgm:spPr/>
      <dgm:t>
        <a:bodyPr/>
        <a:lstStyle/>
        <a:p>
          <a:endParaRPr lang="en-US"/>
        </a:p>
      </dgm:t>
    </dgm:pt>
    <dgm:pt modelId="{C7C8B617-147A-4802-8A7B-249FD544BD6E}" type="sibTrans" cxnId="{4DC845D8-9BC7-4135-9FBB-C18F761414AC}">
      <dgm:prSet/>
      <dgm:spPr/>
      <dgm:t>
        <a:bodyPr/>
        <a:lstStyle/>
        <a:p>
          <a:endParaRPr lang="en-US"/>
        </a:p>
      </dgm:t>
    </dgm:pt>
    <dgm:pt modelId="{757E42C9-D2BD-4B9F-8281-E5187BA69EB7}">
      <dgm:prSet custT="1"/>
      <dgm:spPr>
        <a:xfrm>
          <a:off x="2823843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Predictive models,  </a:t>
          </a:r>
          <a:r>
            <a:rPr lang="en-US" sz="1600" b="1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forecasts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, statistical analysis, scoring</a:t>
          </a:r>
        </a:p>
      </dgm:t>
    </dgm:pt>
    <dgm:pt modelId="{C581CA33-6516-456C-9BF5-0C312F9E6FE7}" type="sibTrans" cxnId="{399D8C7B-8D5D-4B56-9038-B27B6E18BDA0}">
      <dgm:prSet/>
      <dgm:spPr/>
      <dgm:t>
        <a:bodyPr/>
        <a:lstStyle/>
        <a:p>
          <a:endParaRPr lang="en-US"/>
        </a:p>
      </dgm:t>
    </dgm:pt>
    <dgm:pt modelId="{8E542083-F81F-4AED-B9E7-15AF192E4514}" type="parTrans" cxnId="{399D8C7B-8D5D-4B56-9038-B27B6E18BDA0}">
      <dgm:prSet/>
      <dgm:spPr/>
      <dgm:t>
        <a:bodyPr/>
        <a:lstStyle/>
        <a:p>
          <a:endParaRPr lang="en-US"/>
        </a:p>
      </dgm:t>
    </dgm:pt>
    <dgm:pt modelId="{C908CE54-EDCA-435E-BBF7-23599AB44FE9}">
      <dgm:prSet custT="1"/>
      <dgm:spPr>
        <a:xfrm>
          <a:off x="5648960" y="1200471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Business rules, organization </a:t>
          </a:r>
          <a:r>
            <a:rPr lang="en-US" sz="16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models</a:t>
          </a:r>
          <a:r>
            <a:rPr lang="en-US" sz="16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, comparisons, </a:t>
          </a:r>
          <a:r>
            <a:rPr lang="en-US" sz="1600" b="1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optimization</a:t>
          </a:r>
        </a:p>
      </dgm:t>
    </dgm:pt>
    <dgm:pt modelId="{26ED6477-E22D-490B-AAAA-74D4BC31480C}" type="parTrans" cxnId="{6E2C3E60-E50E-4031-8C41-C5A388003786}">
      <dgm:prSet/>
      <dgm:spPr/>
      <dgm:t>
        <a:bodyPr/>
        <a:lstStyle/>
        <a:p>
          <a:endParaRPr lang="en-US"/>
        </a:p>
      </dgm:t>
    </dgm:pt>
    <dgm:pt modelId="{19A1B1B8-C282-4501-9E26-30D34402DA62}" type="sibTrans" cxnId="{6E2C3E60-E50E-4031-8C41-C5A388003786}">
      <dgm:prSet/>
      <dgm:spPr/>
      <dgm:t>
        <a:bodyPr/>
        <a:lstStyle/>
        <a:p>
          <a:endParaRPr lang="en-US"/>
        </a:p>
      </dgm:t>
    </dgm:pt>
    <dgm:pt modelId="{A76DB20D-7BD3-4FA3-9E4D-D0882635D112}">
      <dgm:prSet custT="1"/>
      <dgm:spPr>
        <a:xfrm>
          <a:off x="5648960" y="1200471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 sz="16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gm:t>
    </dgm:pt>
    <dgm:pt modelId="{77401B40-EC6C-44E4-9B9C-804EEACA3414}" type="parTrans" cxnId="{3232743E-2462-49E0-B9D3-CCBBE2322BCA}">
      <dgm:prSet/>
      <dgm:spPr/>
      <dgm:t>
        <a:bodyPr/>
        <a:lstStyle/>
        <a:p>
          <a:endParaRPr lang="en-US"/>
        </a:p>
      </dgm:t>
    </dgm:pt>
    <dgm:pt modelId="{8840E4BC-929B-43B9-A471-359C0B0AC3F4}" type="sibTrans" cxnId="{3232743E-2462-49E0-B9D3-CCBBE2322BCA}">
      <dgm:prSet/>
      <dgm:spPr/>
      <dgm:t>
        <a:bodyPr/>
        <a:lstStyle/>
        <a:p>
          <a:endParaRPr lang="en-US"/>
        </a:p>
      </dgm:t>
    </dgm:pt>
    <dgm:pt modelId="{25D87ABC-D70D-455D-9C3D-95E2414FB85E}" type="pres">
      <dgm:prSet presAssocID="{ECD60E6C-B483-4197-B973-56C7E58769D2}" presName="Name0" presStyleCnt="0">
        <dgm:presLayoutVars>
          <dgm:dir/>
          <dgm:animLvl val="lvl"/>
          <dgm:resizeHandles val="exact"/>
        </dgm:presLayoutVars>
      </dgm:prSet>
      <dgm:spPr/>
    </dgm:pt>
    <dgm:pt modelId="{B119EC40-2CF9-4DFC-AAEC-9B2A765AEAFA}" type="pres">
      <dgm:prSet presAssocID="{CC39E1D3-AB30-40DE-A8F3-93F8C507CDD9}" presName="composite" presStyleCnt="0"/>
      <dgm:spPr/>
    </dgm:pt>
    <dgm:pt modelId="{129323BB-2F4F-4667-9326-DAF0495763C2}" type="pres">
      <dgm:prSet presAssocID="{CC39E1D3-AB30-40DE-A8F3-93F8C507CDD9}" presName="parTx" presStyleLbl="alignNode1" presStyleIdx="0" presStyleCnt="3" custLinFactNeighborX="604" custLinFactNeighborY="-3608">
        <dgm:presLayoutVars>
          <dgm:chMax val="0"/>
          <dgm:chPref val="0"/>
          <dgm:bulletEnabled val="1"/>
        </dgm:presLayoutVars>
      </dgm:prSet>
      <dgm:spPr/>
    </dgm:pt>
    <dgm:pt modelId="{E8981BA6-1974-4B8C-9ED8-A4A87C5ECC73}" type="pres">
      <dgm:prSet presAssocID="{CC39E1D3-AB30-40DE-A8F3-93F8C507CDD9}" presName="desTx" presStyleLbl="alignAccFollowNode1" presStyleIdx="0" presStyleCnt="3" custLinFactNeighborX="873" custLinFactNeighborY="83">
        <dgm:presLayoutVars>
          <dgm:bulletEnabled val="1"/>
        </dgm:presLayoutVars>
      </dgm:prSet>
      <dgm:spPr/>
    </dgm:pt>
    <dgm:pt modelId="{24AFE096-6046-41C0-9A99-6C20BCC138DB}" type="pres">
      <dgm:prSet presAssocID="{263939BF-A3CC-4A6E-ABF6-4FFA672652CD}" presName="space" presStyleCnt="0"/>
      <dgm:spPr/>
    </dgm:pt>
    <dgm:pt modelId="{1623707A-F2A0-4B00-892E-7321CC8F49D9}" type="pres">
      <dgm:prSet presAssocID="{10952838-2D00-4C9A-B48A-794A0D47CAE7}" presName="composite" presStyleCnt="0"/>
      <dgm:spPr/>
    </dgm:pt>
    <dgm:pt modelId="{21C8E77D-0A83-4F13-8873-F5E22F090F2A}" type="pres">
      <dgm:prSet presAssocID="{10952838-2D00-4C9A-B48A-794A0D47CAE7}" presName="parTx" presStyleLbl="alignNode1" presStyleIdx="1" presStyleCnt="3" custLinFactNeighborX="171" custLinFactNeighborY="-1482">
        <dgm:presLayoutVars>
          <dgm:chMax val="0"/>
          <dgm:chPref val="0"/>
          <dgm:bulletEnabled val="1"/>
        </dgm:presLayoutVars>
      </dgm:prSet>
      <dgm:spPr/>
    </dgm:pt>
    <dgm:pt modelId="{30FC051D-7C0D-4894-98CF-881ADCBF50EA}" type="pres">
      <dgm:prSet presAssocID="{10952838-2D00-4C9A-B48A-794A0D47CAE7}" presName="desTx" presStyleLbl="alignAccFollowNode1" presStyleIdx="1" presStyleCnt="3" custLinFactNeighborX="-77" custLinFactNeighborY="83">
        <dgm:presLayoutVars>
          <dgm:bulletEnabled val="1"/>
        </dgm:presLayoutVars>
      </dgm:prSet>
      <dgm:spPr/>
    </dgm:pt>
    <dgm:pt modelId="{60CF742E-08D4-4B9A-9B2E-AF9F537187F4}" type="pres">
      <dgm:prSet presAssocID="{B492A416-FED1-436E-8A9C-370816D4E17E}" presName="space" presStyleCnt="0"/>
      <dgm:spPr/>
    </dgm:pt>
    <dgm:pt modelId="{A5E43AE4-F834-4540-B10F-8190ECE72A30}" type="pres">
      <dgm:prSet presAssocID="{A05FB831-0D53-4002-A610-CA383B2BD175}" presName="composite" presStyleCnt="0"/>
      <dgm:spPr/>
    </dgm:pt>
    <dgm:pt modelId="{13178A60-22AA-4421-9D91-BA95212AEE0C}" type="pres">
      <dgm:prSet presAssocID="{A05FB831-0D53-4002-A610-CA383B2BD17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ED45D34-1FA9-4C6D-A6F0-C385C288192F}" type="pres">
      <dgm:prSet presAssocID="{A05FB831-0D53-4002-A610-CA383B2BD17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2168301-291D-492B-BF79-B1E3C18DE3AA}" type="presOf" srcId="{8EC233D3-C6A1-447B-95C8-238399ED4FBB}" destId="{E8981BA6-1974-4B8C-9ED8-A4A87C5ECC73}" srcOrd="0" destOrd="3" presId="urn:microsoft.com/office/officeart/2005/8/layout/hList1"/>
    <dgm:cxn modelId="{DF820F03-1020-4E51-B027-78DA98969097}" type="presOf" srcId="{793343BE-57AD-479A-B5DF-75AC52EE3234}" destId="{E8981BA6-1974-4B8C-9ED8-A4A87C5ECC73}" srcOrd="0" destOrd="2" presId="urn:microsoft.com/office/officeart/2005/8/layout/hList1"/>
    <dgm:cxn modelId="{6A1D3405-9397-4A98-B076-A024AE0A8830}" type="presOf" srcId="{A76DB20D-7BD3-4FA3-9E4D-D0882635D112}" destId="{0ED45D34-1FA9-4C6D-A6F0-C385C288192F}" srcOrd="0" destOrd="2" presId="urn:microsoft.com/office/officeart/2005/8/layout/hList1"/>
    <dgm:cxn modelId="{C9D6CB08-EB4A-4C3F-91D0-79F838F046CC}" srcId="{10952838-2D00-4C9A-B48A-794A0D47CAE7}" destId="{66ADEA6E-DF02-4C07-BB8D-13456D1A4B12}" srcOrd="0" destOrd="0" parTransId="{242E30F1-3CE4-4510-BA1A-4292A703EFD7}" sibTransId="{E956F74D-8062-46FC-B963-DCC9B1E06BD7}"/>
    <dgm:cxn modelId="{51A31C0D-BA34-4F3D-BB94-C6ED6628B34E}" srcId="{CC39E1D3-AB30-40DE-A8F3-93F8C507CDD9}" destId="{1E819C55-13F6-4336-A8B0-7768EA4F8F18}" srcOrd="5" destOrd="0" parTransId="{BD4149B2-A011-4D8A-A0EE-FADB63A2443D}" sibTransId="{019931FA-097C-4D1F-969F-B28A787D0E1F}"/>
    <dgm:cxn modelId="{A2A40612-59DD-4EB1-83D7-D0CB1D30AA4D}" type="presOf" srcId="{26DF85CC-B380-414A-9C11-4511048401D4}" destId="{0ED45D34-1FA9-4C6D-A6F0-C385C288192F}" srcOrd="0" destOrd="1" presId="urn:microsoft.com/office/officeart/2005/8/layout/hList1"/>
    <dgm:cxn modelId="{9A98CE13-9D7F-4D32-A9B7-FD99A362EBE8}" type="presOf" srcId="{9445F107-01EE-46E9-8AF8-62740D3A5F1F}" destId="{30FC051D-7C0D-4894-98CF-881ADCBF50EA}" srcOrd="0" destOrd="3" presId="urn:microsoft.com/office/officeart/2005/8/layout/hList1"/>
    <dgm:cxn modelId="{B3508C15-2583-4C7A-8DAA-A0437E46D778}" type="presOf" srcId="{10952838-2D00-4C9A-B48A-794A0D47CAE7}" destId="{21C8E77D-0A83-4F13-8873-F5E22F090F2A}" srcOrd="0" destOrd="0" presId="urn:microsoft.com/office/officeart/2005/8/layout/hList1"/>
    <dgm:cxn modelId="{678FE517-F56D-4547-A2D6-431EAB7C8623}" srcId="{ECD60E6C-B483-4197-B973-56C7E58769D2}" destId="{CC39E1D3-AB30-40DE-A8F3-93F8C507CDD9}" srcOrd="0" destOrd="0" parTransId="{88DD53D0-8C95-48C2-A3C6-5529DBD28D67}" sibTransId="{263939BF-A3CC-4A6E-ABF6-4FFA672652CD}"/>
    <dgm:cxn modelId="{121F0F1C-DBD6-4578-87F3-C72E1B477FD0}" type="presOf" srcId="{E5E6507C-43E1-459E-BA73-0474C9B3DFF7}" destId="{30FC051D-7C0D-4894-98CF-881ADCBF50EA}" srcOrd="0" destOrd="6" presId="urn:microsoft.com/office/officeart/2005/8/layout/hList1"/>
    <dgm:cxn modelId="{406A981C-1428-4055-B4ED-8A12C50610E5}" type="presOf" srcId="{08E6766B-E35A-42DA-9A64-94DFB6056D07}" destId="{E8981BA6-1974-4B8C-9ED8-A4A87C5ECC73}" srcOrd="0" destOrd="4" presId="urn:microsoft.com/office/officeart/2005/8/layout/hList1"/>
    <dgm:cxn modelId="{D401591D-D216-4B7C-884D-F0185FC893C8}" type="presOf" srcId="{4A92E96D-CAE7-4F42-B477-8EDE78E32065}" destId="{0ED45D34-1FA9-4C6D-A6F0-C385C288192F}" srcOrd="0" destOrd="0" presId="urn:microsoft.com/office/officeart/2005/8/layout/hList1"/>
    <dgm:cxn modelId="{C6E77421-3280-41B2-86B3-1CABFCBE9ECF}" type="presOf" srcId="{A05FB831-0D53-4002-A610-CA383B2BD175}" destId="{13178A60-22AA-4421-9D91-BA95212AEE0C}" srcOrd="0" destOrd="0" presId="urn:microsoft.com/office/officeart/2005/8/layout/hList1"/>
    <dgm:cxn modelId="{CFC61933-E5B9-4A01-8E08-8B6C4FE149B9}" type="presOf" srcId="{66ADEA6E-DF02-4C07-BB8D-13456D1A4B12}" destId="{30FC051D-7C0D-4894-98CF-881ADCBF50EA}" srcOrd="0" destOrd="0" presId="urn:microsoft.com/office/officeart/2005/8/layout/hList1"/>
    <dgm:cxn modelId="{DDCFDF35-3ABC-429B-AD5F-9764BE8720F8}" srcId="{A05FB831-0D53-4002-A610-CA383B2BD175}" destId="{4A92E96D-CAE7-4F42-B477-8EDE78E32065}" srcOrd="0" destOrd="0" parTransId="{49EF77B1-83F7-4AB2-BF4E-BC7BE96A3485}" sibTransId="{34F18DEB-8ED9-40AF-A138-AE246984CDBA}"/>
    <dgm:cxn modelId="{34277A3A-8813-42F8-B484-6E3F6320A5AF}" srcId="{10952838-2D00-4C9A-B48A-794A0D47CAE7}" destId="{9445F107-01EE-46E9-8AF8-62740D3A5F1F}" srcOrd="3" destOrd="0" parTransId="{46EEA118-41A4-4038-A5CA-9F90DA9C2B0B}" sibTransId="{5C9572B6-F245-455F-954D-AD69A15A7447}"/>
    <dgm:cxn modelId="{EB35E23A-C538-4141-8FB8-BD5D1C4D058C}" type="presOf" srcId="{83B4956F-AA4E-4506-BF21-0D0529F316D4}" destId="{0ED45D34-1FA9-4C6D-A6F0-C385C288192F}" srcOrd="0" destOrd="4" presId="urn:microsoft.com/office/officeart/2005/8/layout/hList1"/>
    <dgm:cxn modelId="{9BC8DB3C-67BE-4849-B71A-DAD14B192ED9}" srcId="{ECD60E6C-B483-4197-B973-56C7E58769D2}" destId="{10952838-2D00-4C9A-B48A-794A0D47CAE7}" srcOrd="1" destOrd="0" parTransId="{05080DEE-92D4-42CB-83CF-75FC9E7BE5B7}" sibTransId="{B492A416-FED1-436E-8A9C-370816D4E17E}"/>
    <dgm:cxn modelId="{C1856D3E-26E4-42EF-8F8C-179D95B1642D}" srcId="{CC39E1D3-AB30-40DE-A8F3-93F8C507CDD9}" destId="{9A2BE861-D1BE-4A6B-854D-3E23F568B0D4}" srcOrd="0" destOrd="0" parTransId="{0F882AB4-D1A3-4E92-B4C8-996DFC65E2A1}" sibTransId="{57FEE76D-DEEE-4C1B-AA30-C53219182098}"/>
    <dgm:cxn modelId="{3232743E-2462-49E0-B9D3-CCBBE2322BCA}" srcId="{A05FB831-0D53-4002-A610-CA383B2BD175}" destId="{A76DB20D-7BD3-4FA3-9E4D-D0882635D112}" srcOrd="2" destOrd="0" parTransId="{77401B40-EC6C-44E4-9B9C-804EEACA3414}" sibTransId="{8840E4BC-929B-43B9-A471-359C0B0AC3F4}"/>
    <dgm:cxn modelId="{4AEDD33E-5CA9-4F1A-AB36-7A0A6D9378B7}" type="presOf" srcId="{9A2BE861-D1BE-4A6B-854D-3E23F568B0D4}" destId="{E8981BA6-1974-4B8C-9ED8-A4A87C5ECC73}" srcOrd="0" destOrd="0" presId="urn:microsoft.com/office/officeart/2005/8/layout/hList1"/>
    <dgm:cxn modelId="{0D61605E-AC1F-40D5-B389-E4CB74490797}" srcId="{ECD60E6C-B483-4197-B973-56C7E58769D2}" destId="{A05FB831-0D53-4002-A610-CA383B2BD175}" srcOrd="2" destOrd="0" parTransId="{A89FBA5A-0984-4701-B40D-E5E1CABD59EA}" sibTransId="{E80636BD-F496-4300-B5AA-DF74CBC99409}"/>
    <dgm:cxn modelId="{6E2C3E60-E50E-4031-8C41-C5A388003786}" srcId="{A05FB831-0D53-4002-A610-CA383B2BD175}" destId="{C908CE54-EDCA-435E-BBF7-23599AB44FE9}" srcOrd="3" destOrd="0" parTransId="{26ED6477-E22D-490B-AAAA-74D4BC31480C}" sibTransId="{19A1B1B8-C282-4501-9E26-30D34402DA62}"/>
    <dgm:cxn modelId="{364D7146-6FDE-4639-A01D-2C3969049CC0}" type="presOf" srcId="{ECD60E6C-B483-4197-B973-56C7E58769D2}" destId="{25D87ABC-D70D-455D-9C3D-95E2414FB85E}" srcOrd="0" destOrd="0" presId="urn:microsoft.com/office/officeart/2005/8/layout/hList1"/>
    <dgm:cxn modelId="{76F87F4C-B657-4F40-9D9B-218941C0BD9B}" srcId="{CC39E1D3-AB30-40DE-A8F3-93F8C507CDD9}" destId="{793343BE-57AD-479A-B5DF-75AC52EE3234}" srcOrd="2" destOrd="0" parTransId="{F62C839E-87DF-4E41-9C86-608E12B675AD}" sibTransId="{478BFA42-FD01-4720-8C2A-9AE1D5A628DB}"/>
    <dgm:cxn modelId="{B845934C-4100-46BE-9487-B83709FD2C0C}" type="presOf" srcId="{757E42C9-D2BD-4B9F-8281-E5187BA69EB7}" destId="{30FC051D-7C0D-4894-98CF-881ADCBF50EA}" srcOrd="0" destOrd="5" presId="urn:microsoft.com/office/officeart/2005/8/layout/hList1"/>
    <dgm:cxn modelId="{71C1BF7A-7AB8-4B06-A1BC-178B3DC8E184}" type="presOf" srcId="{CC39E1D3-AB30-40DE-A8F3-93F8C507CDD9}" destId="{129323BB-2F4F-4667-9326-DAF0495763C2}" srcOrd="0" destOrd="0" presId="urn:microsoft.com/office/officeart/2005/8/layout/hList1"/>
    <dgm:cxn modelId="{399D8C7B-8D5D-4B56-9038-B27B6E18BDA0}" srcId="{10952838-2D00-4C9A-B48A-794A0D47CAE7}" destId="{757E42C9-D2BD-4B9F-8281-E5187BA69EB7}" srcOrd="5" destOrd="0" parTransId="{8E542083-F81F-4AED-B9E7-15AF192E4514}" sibTransId="{C581CA33-6516-456C-9BF5-0C312F9E6FE7}"/>
    <dgm:cxn modelId="{86515C7E-E938-441B-B0D8-365B5F17D6BD}" type="presOf" srcId="{1E819C55-13F6-4336-A8B0-7768EA4F8F18}" destId="{E8981BA6-1974-4B8C-9ED8-A4A87C5ECC73}" srcOrd="0" destOrd="5" presId="urn:microsoft.com/office/officeart/2005/8/layout/hList1"/>
    <dgm:cxn modelId="{72AF7782-EEA4-419D-86BC-4674851834AB}" srcId="{10952838-2D00-4C9A-B48A-794A0D47CAE7}" destId="{E5E6507C-43E1-459E-BA73-0474C9B3DFF7}" srcOrd="6" destOrd="0" parTransId="{E6E5BBE1-8484-4710-84E5-D39E7B3004B1}" sibTransId="{70F8433C-59EF-419F-861C-8E89C0C5AD11}"/>
    <dgm:cxn modelId="{B876B88F-2382-40B0-9801-FDBC788C8D73}" srcId="{A05FB831-0D53-4002-A610-CA383B2BD175}" destId="{83B4956F-AA4E-4506-BF21-0D0529F316D4}" srcOrd="4" destOrd="0" parTransId="{2962317F-176D-429D-859F-E634852AD55F}" sibTransId="{32A1E0DF-5E8D-4DE1-8C10-BCC244F81201}"/>
    <dgm:cxn modelId="{7753C193-A6F0-496B-8A45-A906D20EAEAE}" srcId="{CC39E1D3-AB30-40DE-A8F3-93F8C507CDD9}" destId="{8EC233D3-C6A1-447B-95C8-238399ED4FBB}" srcOrd="3" destOrd="0" parTransId="{4DFEA68A-3CBF-450C-A8D4-E6A178063221}" sibTransId="{9E242B56-1CB9-405B-86E5-A7746105EE65}"/>
    <dgm:cxn modelId="{728A9F96-B470-4859-AA09-0736A3B7B3D2}" srcId="{10952838-2D00-4C9A-B48A-794A0D47CAE7}" destId="{8444D050-622D-42C6-B487-6055A84468A1}" srcOrd="1" destOrd="0" parTransId="{95235B74-5A39-466D-869D-CFBDF6DC7E4C}" sibTransId="{C8DE0626-1B97-4088-A313-44893A300CD7}"/>
    <dgm:cxn modelId="{FB713897-E8E3-4B8B-944A-F5E578E61667}" srcId="{CC39E1D3-AB30-40DE-A8F3-93F8C507CDD9}" destId="{9B871A4A-2483-46E5-8F92-15B44B58FB0D}" srcOrd="1" destOrd="0" parTransId="{A42F1081-338A-44CD-9240-CB132A7217F6}" sibTransId="{3E7112ED-D5DC-4114-845D-DF4C3B8E092D}"/>
    <dgm:cxn modelId="{D0695D9E-4CBD-48AD-B7DA-9759668DCD3B}" type="presOf" srcId="{1FDCEACB-13A9-469A-A203-23F77F567F50}" destId="{30FC051D-7C0D-4894-98CF-881ADCBF50EA}" srcOrd="0" destOrd="4" presId="urn:microsoft.com/office/officeart/2005/8/layout/hList1"/>
    <dgm:cxn modelId="{8AEFAEA1-8009-4A44-90E6-302F8D6786AE}" srcId="{CC39E1D3-AB30-40DE-A8F3-93F8C507CDD9}" destId="{08E6766B-E35A-42DA-9A64-94DFB6056D07}" srcOrd="4" destOrd="0" parTransId="{3E81A15A-D32E-427A-B188-C5D0698D5482}" sibTransId="{7DF22AEE-356A-4976-ACF9-36EEFD798997}"/>
    <dgm:cxn modelId="{E90DAEB1-2DA9-43C2-8536-D8C1F2E1BF0B}" type="presOf" srcId="{C908CE54-EDCA-435E-BBF7-23599AB44FE9}" destId="{0ED45D34-1FA9-4C6D-A6F0-C385C288192F}" srcOrd="0" destOrd="3" presId="urn:microsoft.com/office/officeart/2005/8/layout/hList1"/>
    <dgm:cxn modelId="{73FF2BC7-AE6A-4741-880C-0D5EC9CF6203}" type="presOf" srcId="{8444D050-622D-42C6-B487-6055A84468A1}" destId="{30FC051D-7C0D-4894-98CF-881ADCBF50EA}" srcOrd="0" destOrd="1" presId="urn:microsoft.com/office/officeart/2005/8/layout/hList1"/>
    <dgm:cxn modelId="{91BA25C8-3C28-4C95-B156-7CA196338012}" type="presOf" srcId="{F23205EF-7DC0-4050-ABDE-7464ADE59BD7}" destId="{30FC051D-7C0D-4894-98CF-881ADCBF50EA}" srcOrd="0" destOrd="2" presId="urn:microsoft.com/office/officeart/2005/8/layout/hList1"/>
    <dgm:cxn modelId="{DB0D2ECB-7D35-4C5C-91F1-330C2430E354}" srcId="{10952838-2D00-4C9A-B48A-794A0D47CAE7}" destId="{1FDCEACB-13A9-469A-A203-23F77F567F50}" srcOrd="4" destOrd="0" parTransId="{68E1B728-8DEB-44D7-9A2A-8A2C6155231F}" sibTransId="{0FDD3FBA-B691-44CD-8FFE-1926E7F001D0}"/>
    <dgm:cxn modelId="{4DC845D8-9BC7-4135-9FBB-C18F761414AC}" srcId="{A05FB831-0D53-4002-A610-CA383B2BD175}" destId="{26DF85CC-B380-414A-9C11-4511048401D4}" srcOrd="1" destOrd="0" parTransId="{F563A81B-E4BB-43D3-8BD1-569866CD6E53}" sibTransId="{C7C8B617-147A-4802-8A7B-249FD544BD6E}"/>
    <dgm:cxn modelId="{96B71FED-6650-429E-961D-E7D6A36D5966}" srcId="{10952838-2D00-4C9A-B48A-794A0D47CAE7}" destId="{F23205EF-7DC0-4050-ABDE-7464ADE59BD7}" srcOrd="2" destOrd="0" parTransId="{898D92E4-8FC1-48D1-9004-E14A3A33F417}" sibTransId="{CAD61CD4-88EF-4F9D-8B89-0C818024E069}"/>
    <dgm:cxn modelId="{734E31FA-F651-42BF-B8F5-6381D37F061D}" type="presOf" srcId="{9B871A4A-2483-46E5-8F92-15B44B58FB0D}" destId="{E8981BA6-1974-4B8C-9ED8-A4A87C5ECC73}" srcOrd="0" destOrd="1" presId="urn:microsoft.com/office/officeart/2005/8/layout/hList1"/>
    <dgm:cxn modelId="{6035E74D-0A7C-4908-A7A4-73C58CBE7BFD}" type="presParOf" srcId="{25D87ABC-D70D-455D-9C3D-95E2414FB85E}" destId="{B119EC40-2CF9-4DFC-AAEC-9B2A765AEAFA}" srcOrd="0" destOrd="0" presId="urn:microsoft.com/office/officeart/2005/8/layout/hList1"/>
    <dgm:cxn modelId="{D54ECF83-87DE-4676-97D0-23E1A01F6901}" type="presParOf" srcId="{B119EC40-2CF9-4DFC-AAEC-9B2A765AEAFA}" destId="{129323BB-2F4F-4667-9326-DAF0495763C2}" srcOrd="0" destOrd="0" presId="urn:microsoft.com/office/officeart/2005/8/layout/hList1"/>
    <dgm:cxn modelId="{F2F2A3AA-C497-4E72-A335-2B50079F0B77}" type="presParOf" srcId="{B119EC40-2CF9-4DFC-AAEC-9B2A765AEAFA}" destId="{E8981BA6-1974-4B8C-9ED8-A4A87C5ECC73}" srcOrd="1" destOrd="0" presId="urn:microsoft.com/office/officeart/2005/8/layout/hList1"/>
    <dgm:cxn modelId="{EAFFE480-313B-43A9-A9BE-8089581308A3}" type="presParOf" srcId="{25D87ABC-D70D-455D-9C3D-95E2414FB85E}" destId="{24AFE096-6046-41C0-9A99-6C20BCC138DB}" srcOrd="1" destOrd="0" presId="urn:microsoft.com/office/officeart/2005/8/layout/hList1"/>
    <dgm:cxn modelId="{D594B359-1A57-40A2-AA00-FCFD8386711D}" type="presParOf" srcId="{25D87ABC-D70D-455D-9C3D-95E2414FB85E}" destId="{1623707A-F2A0-4B00-892E-7321CC8F49D9}" srcOrd="2" destOrd="0" presId="urn:microsoft.com/office/officeart/2005/8/layout/hList1"/>
    <dgm:cxn modelId="{303BB04B-36E5-4F3D-8DC2-0AE065427C6F}" type="presParOf" srcId="{1623707A-F2A0-4B00-892E-7321CC8F49D9}" destId="{21C8E77D-0A83-4F13-8873-F5E22F090F2A}" srcOrd="0" destOrd="0" presId="urn:microsoft.com/office/officeart/2005/8/layout/hList1"/>
    <dgm:cxn modelId="{3E1EDA39-4F14-4063-BB02-856B8571B83E}" type="presParOf" srcId="{1623707A-F2A0-4B00-892E-7321CC8F49D9}" destId="{30FC051D-7C0D-4894-98CF-881ADCBF50EA}" srcOrd="1" destOrd="0" presId="urn:microsoft.com/office/officeart/2005/8/layout/hList1"/>
    <dgm:cxn modelId="{AE70C8FB-66DE-4ED3-BFF0-728301FF5A52}" type="presParOf" srcId="{25D87ABC-D70D-455D-9C3D-95E2414FB85E}" destId="{60CF742E-08D4-4B9A-9B2E-AF9F537187F4}" srcOrd="3" destOrd="0" presId="urn:microsoft.com/office/officeart/2005/8/layout/hList1"/>
    <dgm:cxn modelId="{765B440A-B8AE-42F3-9823-4A01162314FB}" type="presParOf" srcId="{25D87ABC-D70D-455D-9C3D-95E2414FB85E}" destId="{A5E43AE4-F834-4540-B10F-8190ECE72A30}" srcOrd="4" destOrd="0" presId="urn:microsoft.com/office/officeart/2005/8/layout/hList1"/>
    <dgm:cxn modelId="{C9EB732B-65AC-45F0-ABAD-5E10DF11B2DF}" type="presParOf" srcId="{A5E43AE4-F834-4540-B10F-8190ECE72A30}" destId="{13178A60-22AA-4421-9D91-BA95212AEE0C}" srcOrd="0" destOrd="0" presId="urn:microsoft.com/office/officeart/2005/8/layout/hList1"/>
    <dgm:cxn modelId="{D849B564-3E47-48AB-8371-0286E5AEF464}" type="presParOf" srcId="{A5E43AE4-F834-4540-B10F-8190ECE72A30}" destId="{0ED45D34-1FA9-4C6D-A6F0-C385C288192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323BB-2F4F-4667-9326-DAF0495763C2}">
      <dsp:nvSpPr>
        <dsp:cNvPr id="0" name=""/>
        <dsp:cNvSpPr/>
      </dsp:nvSpPr>
      <dsp:spPr>
        <a:xfrm>
          <a:off x="17498" y="230831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HAS</a:t>
          </a: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 happened?</a:t>
          </a:r>
        </a:p>
      </dsp:txBody>
      <dsp:txXfrm>
        <a:off x="17498" y="230831"/>
        <a:ext cx="2476500" cy="990600"/>
      </dsp:txXfrm>
    </dsp:sp>
    <dsp:sp modelId="{E8981BA6-1974-4B8C-9ED8-A4A87C5ECC73}">
      <dsp:nvSpPr>
        <dsp:cNvPr id="0" name=""/>
        <dsp:cNvSpPr/>
      </dsp:nvSpPr>
      <dsp:spPr>
        <a:xfrm>
          <a:off x="24159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Increase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asset reliability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Reduce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labor and inventory costs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The </a:t>
          </a:r>
          <a:r>
            <a:rPr lang="en-US" sz="16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number and types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of asset failures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Why </a:t>
          </a:r>
          <a:r>
            <a:rPr lang="en-US" sz="16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maintenance costs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are high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The value of the </a:t>
          </a:r>
          <a:r>
            <a:rPr lang="en-US" sz="16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materials inventory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>
            <a:solidFill>
              <a:srgbClr val="92D050"/>
            </a:solidFill>
            <a:latin typeface="Calibri" panose="020F0502020204030204" pitchFamily="34" charset="0"/>
            <a:ea typeface="+mn-ea"/>
            <a:cs typeface="+mn-cs"/>
          </a:endParaRPr>
        </a:p>
      </dsp:txBody>
      <dsp:txXfrm>
        <a:off x="24159" y="1259973"/>
        <a:ext cx="2476500" cy="3375721"/>
      </dsp:txXfrm>
    </dsp:sp>
    <dsp:sp modelId="{21C8E77D-0A83-4F13-8873-F5E22F090F2A}">
      <dsp:nvSpPr>
        <dsp:cNvPr id="0" name=""/>
        <dsp:cNvSpPr/>
      </dsp:nvSpPr>
      <dsp:spPr>
        <a:xfrm>
          <a:off x="2829984" y="251891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COULD</a:t>
          </a: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 happen?</a:t>
          </a:r>
        </a:p>
      </dsp:txBody>
      <dsp:txXfrm>
        <a:off x="2829984" y="251891"/>
        <a:ext cx="2476500" cy="990600"/>
      </dsp:txXfrm>
    </dsp:sp>
    <dsp:sp modelId="{30FC051D-7C0D-4894-98CF-881ADCBF50EA}">
      <dsp:nvSpPr>
        <dsp:cNvPr id="0" name=""/>
        <dsp:cNvSpPr/>
      </dsp:nvSpPr>
      <dsp:spPr>
        <a:xfrm>
          <a:off x="2823843" y="1259973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Predict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infrastructure failures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Forecast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facilities space demands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How to </a:t>
          </a: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anticipate failures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for specific asset types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When to </a:t>
          </a: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consolidate underutilized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facilities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How to </a:t>
          </a: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determine costs 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to improve service levels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sp:txBody>
      <dsp:txXfrm>
        <a:off x="2823843" y="1259973"/>
        <a:ext cx="2476500" cy="3375721"/>
      </dsp:txXfrm>
    </dsp:sp>
    <dsp:sp modelId="{13178A60-22AA-4421-9D91-BA95212AEE0C}">
      <dsp:nvSpPr>
        <dsp:cNvPr id="0" name=""/>
        <dsp:cNvSpPr/>
      </dsp:nvSpPr>
      <dsp:spPr>
        <a:xfrm>
          <a:off x="5648960" y="266572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SHOULD</a:t>
          </a:r>
          <a:r>
            <a:rPr lang="en-US" sz="2400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 </a:t>
          </a: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happen?</a:t>
          </a:r>
        </a:p>
      </dsp:txBody>
      <dsp:txXfrm>
        <a:off x="5648960" y="266572"/>
        <a:ext cx="2476500" cy="990600"/>
      </dsp:txXfrm>
    </dsp:sp>
    <dsp:sp modelId="{0ED45D34-1FA9-4C6D-A6F0-C385C288192F}">
      <dsp:nvSpPr>
        <dsp:cNvPr id="0" name=""/>
        <dsp:cNvSpPr/>
      </dsp:nvSpPr>
      <dsp:spPr>
        <a:xfrm>
          <a:off x="5648960" y="1257172"/>
          <a:ext cx="2476500" cy="3375721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Increase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asset utilization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Optimize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resource schedules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How to </a:t>
          </a:r>
          <a:r>
            <a:rPr lang="en-US" sz="16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increase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asset production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Where to </a:t>
          </a:r>
          <a:r>
            <a:rPr lang="en-US" sz="16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optimally route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service technicians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Which strategic facilities plan provides the </a:t>
          </a:r>
          <a:r>
            <a:rPr lang="en-US" sz="16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highest long-term utilization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>
            <a:solidFill>
              <a:srgbClr val="FFC000"/>
            </a:solidFill>
            <a:latin typeface="Calibri" panose="020F0502020204030204" pitchFamily="34" charset="0"/>
            <a:ea typeface="+mn-ea"/>
            <a:cs typeface="+mn-cs"/>
          </a:endParaRPr>
        </a:p>
      </dsp:txBody>
      <dsp:txXfrm>
        <a:off x="5648960" y="1257172"/>
        <a:ext cx="2476500" cy="3375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9323BB-2F4F-4667-9326-DAF0495763C2}">
      <dsp:nvSpPr>
        <dsp:cNvPr id="0" name=""/>
        <dsp:cNvSpPr/>
      </dsp:nvSpPr>
      <dsp:spPr>
        <a:xfrm>
          <a:off x="17498" y="174130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HAS</a:t>
          </a: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 happened?</a:t>
          </a:r>
        </a:p>
      </dsp:txBody>
      <dsp:txXfrm>
        <a:off x="17498" y="174130"/>
        <a:ext cx="2476500" cy="990600"/>
      </dsp:txXfrm>
    </dsp:sp>
    <dsp:sp modelId="{E8981BA6-1974-4B8C-9ED8-A4A87C5ECC73}">
      <dsp:nvSpPr>
        <dsp:cNvPr id="0" name=""/>
        <dsp:cNvSpPr/>
      </dsp:nvSpPr>
      <dsp:spPr>
        <a:xfrm>
          <a:off x="24159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Standard reporting 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What happened?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Query/drill down 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Where exactly is the problem?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Ad hoc reporting 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How many, how often, where?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Alerts, reports, dashboards, </a:t>
          </a:r>
          <a:r>
            <a:rPr lang="en-US" sz="1600" b="1" kern="1200" dirty="0">
              <a:solidFill>
                <a:srgbClr val="92D050"/>
              </a:solidFill>
              <a:latin typeface="Calibri" panose="020F0502020204030204" pitchFamily="34" charset="0"/>
              <a:ea typeface="+mn-ea"/>
              <a:cs typeface="+mn-cs"/>
            </a:rPr>
            <a:t>business intelligence</a:t>
          </a: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sp:txBody>
      <dsp:txXfrm>
        <a:off x="24159" y="1203367"/>
        <a:ext cx="2476500" cy="3489122"/>
      </dsp:txXfrm>
    </dsp:sp>
    <dsp:sp modelId="{21C8E77D-0A83-4F13-8873-F5E22F090F2A}">
      <dsp:nvSpPr>
        <dsp:cNvPr id="0" name=""/>
        <dsp:cNvSpPr/>
      </dsp:nvSpPr>
      <dsp:spPr>
        <a:xfrm>
          <a:off x="2829984" y="195191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COULD</a:t>
          </a: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 happen?</a:t>
          </a:r>
        </a:p>
      </dsp:txBody>
      <dsp:txXfrm>
        <a:off x="2829984" y="195191"/>
        <a:ext cx="2476500" cy="990600"/>
      </dsp:txXfrm>
    </dsp:sp>
    <dsp:sp modelId="{30FC051D-7C0D-4894-98CF-881ADCBF50EA}">
      <dsp:nvSpPr>
        <dsp:cNvPr id="0" name=""/>
        <dsp:cNvSpPr/>
      </dsp:nvSpPr>
      <dsp:spPr>
        <a:xfrm>
          <a:off x="2823843" y="1203367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Predictive modeling 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What will happen next?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Forecasting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– What if these trends continue?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Simulation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– What could happen?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Alerts 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What actions are needed?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Predictive models,  </a:t>
          </a:r>
          <a:r>
            <a:rPr lang="en-US" sz="1600" b="1" kern="1200" dirty="0">
              <a:solidFill>
                <a:srgbClr val="7030A0"/>
              </a:solidFill>
              <a:latin typeface="Calibri" panose="020F0502020204030204" pitchFamily="34" charset="0"/>
              <a:ea typeface="+mn-ea"/>
              <a:cs typeface="+mn-cs"/>
            </a:rPr>
            <a:t>forecasts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, statistical analysis, scoring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</dsp:txBody>
      <dsp:txXfrm>
        <a:off x="2823843" y="1203367"/>
        <a:ext cx="2476500" cy="3489122"/>
      </dsp:txXfrm>
    </dsp:sp>
    <dsp:sp modelId="{13178A60-22AA-4421-9D91-BA95212AEE0C}">
      <dsp:nvSpPr>
        <dsp:cNvPr id="0" name=""/>
        <dsp:cNvSpPr/>
      </dsp:nvSpPr>
      <dsp:spPr>
        <a:xfrm>
          <a:off x="5648960" y="209871"/>
          <a:ext cx="2476500" cy="990600"/>
        </a:xfrm>
        <a:prstGeom prst="rect">
          <a:avLst/>
        </a:prstGeom>
        <a:solidFill>
          <a:srgbClr val="009FDA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009FDA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What </a:t>
          </a:r>
          <a:r>
            <a:rPr lang="en-US" sz="24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SHOULD</a:t>
          </a:r>
          <a:r>
            <a:rPr lang="en-US" sz="2400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 </a:t>
          </a:r>
          <a:r>
            <a:rPr lang="en-US" sz="2400" kern="1200" dirty="0">
              <a:solidFill>
                <a:srgbClr val="000000"/>
              </a:solidFill>
              <a:latin typeface="Calibri" panose="020F0502020204030204" pitchFamily="34" charset="0"/>
              <a:ea typeface="+mn-ea"/>
              <a:cs typeface="+mn-cs"/>
            </a:rPr>
            <a:t>happen?</a:t>
          </a:r>
        </a:p>
      </dsp:txBody>
      <dsp:txXfrm>
        <a:off x="5648960" y="209871"/>
        <a:ext cx="2476500" cy="990600"/>
      </dsp:txXfrm>
    </dsp:sp>
    <dsp:sp modelId="{0ED45D34-1FA9-4C6D-A6F0-C385C288192F}">
      <dsp:nvSpPr>
        <dsp:cNvPr id="0" name=""/>
        <dsp:cNvSpPr/>
      </dsp:nvSpPr>
      <dsp:spPr>
        <a:xfrm>
          <a:off x="5648960" y="1200471"/>
          <a:ext cx="2476500" cy="3489122"/>
        </a:xfrm>
        <a:prstGeom prst="rect">
          <a:avLst/>
        </a:prstGeom>
        <a:solidFill>
          <a:srgbClr val="BCBDBC">
            <a:lumMod val="20000"/>
            <a:lumOff val="80000"/>
            <a:alpha val="90000"/>
          </a:srgbClr>
        </a:solidFill>
        <a:ln w="25400" cap="flat" cmpd="sng" algn="ctr">
          <a:solidFill>
            <a:srgbClr val="009FDA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Optimization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 – What is the best possible outcome?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Random variable optimization 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– What is the best outcome given the variability in specified areas?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 panose="020F0502020204030204" pitchFamily="34" charset="0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Business rules, organization </a:t>
          </a:r>
          <a:r>
            <a:rPr lang="en-US" sz="16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models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 pitchFamily="34" charset="0"/>
              <a:ea typeface="+mn-ea"/>
              <a:cs typeface="+mn-cs"/>
            </a:rPr>
            <a:t>, comparisons, </a:t>
          </a:r>
          <a:r>
            <a:rPr lang="en-US" sz="1600" b="1" kern="1200" dirty="0">
              <a:solidFill>
                <a:srgbClr val="FFC000"/>
              </a:solidFill>
              <a:latin typeface="Calibri" panose="020F0502020204030204" pitchFamily="34" charset="0"/>
              <a:ea typeface="+mn-ea"/>
              <a:cs typeface="+mn-cs"/>
            </a:rPr>
            <a:t>optimization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b="1" kern="1200" dirty="0">
            <a:solidFill>
              <a:srgbClr val="FFC000"/>
            </a:solidFill>
            <a:latin typeface="Calibri" panose="020F0502020204030204" pitchFamily="34" charset="0"/>
            <a:ea typeface="+mn-ea"/>
            <a:cs typeface="+mn-cs"/>
          </a:endParaRPr>
        </a:p>
      </dsp:txBody>
      <dsp:txXfrm>
        <a:off x="5648960" y="1200471"/>
        <a:ext cx="2476500" cy="3489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3D391-9448-4E2C-B1D7-7BCD86464274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A8FCA-590F-409D-B93A-92B699F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09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6561-DDFE-4E4A-B588-7E0B11A2D575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287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Descriptive [Informing Role]:</a:t>
            </a:r>
          </a:p>
          <a:p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Traffic jam has happened already</a:t>
            </a:r>
          </a:p>
          <a:p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[Implicit: Do something about it]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81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Predictive [Informing and Warning Role]:</a:t>
            </a:r>
          </a:p>
          <a:p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Traffic jam is about to happen in the next 30 minutes</a:t>
            </a:r>
          </a:p>
          <a:p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[Implicit: Do something before it happens]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020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Prescriptive [Informing, Warning and Advisory Role]: </a:t>
            </a:r>
          </a:p>
          <a:p>
            <a:endParaRPr lang="en-US" sz="1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200">
                <a:latin typeface="Segoe UI Light" panose="020B0502040204020203" pitchFamily="34" charset="0"/>
                <a:cs typeface="Segoe UI Light" panose="020B0502040204020203" pitchFamily="34" charset="0"/>
              </a:rPr>
              <a:t>Take action so traffic jam does not happen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24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Wrapup</a:t>
            </a:r>
            <a:r>
              <a:rPr lang="nl-NL" dirty="0"/>
              <a:t> – of case </a:t>
            </a:r>
            <a:r>
              <a:rPr lang="nl-NL" dirty="0" err="1"/>
              <a:t>examples</a:t>
            </a:r>
            <a:r>
              <a:rPr lang="nl-NL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85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6561-DDFE-4E4A-B588-7E0B11A2D57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797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data types = more consumer/user flexibility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devices = more access as well as device generated data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consumption (and cheaper storage) = more data (about consumption)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this combined; the proliferation of analytics tools, demand for metrics makes “the “big data” phenomenon”… And this will be an heavily changing world.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6561-DDFE-4E4A-B588-7E0B11A2D57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038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Volume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 databases are 1- 5 terabyte.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Zb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size of 32 Billion terabytes.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requires a plural of data sources and structures to be aligned and analysed in a way that similar to traditional BI.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analyse data in transit 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has value for a very short moment, the analyse needs to be done inline.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5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/>
              <a:t>Volume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Nowadays’ large-scale systems are awash with </a:t>
            </a:r>
            <a:r>
              <a:rPr lang="en-GB" altLang="zh-CN" sz="1200" kern="1200" dirty="0">
                <a:solidFill>
                  <a:schemeClr val="accent2"/>
                </a:solidFill>
                <a:latin typeface="+mn-lt"/>
                <a:ea typeface="Microsoft YaHei" pitchFamily="34" charset="-122"/>
                <a:cs typeface="Calibri" pitchFamily="34" charset="0"/>
              </a:rPr>
              <a:t>ever-growing</a:t>
            </a:r>
            <a:r>
              <a:rPr lang="en-GB" altLang="zh-CN" sz="1200" kern="1200" dirty="0">
                <a:solidFill>
                  <a:srgbClr val="0000FF"/>
                </a:solidFill>
                <a:latin typeface="+mn-lt"/>
                <a:ea typeface="Microsoft YaHei" pitchFamily="34" charset="-122"/>
                <a:cs typeface="Calibri" pitchFamily="34" charset="0"/>
              </a:rPr>
              <a:t> </a:t>
            </a: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data, easily amassing terabytes or even petabytes of information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dirty="0"/>
              <a:t>Velocity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kern="1200" dirty="0">
                <a:solidFill>
                  <a:schemeClr val="accent2"/>
                </a:solidFill>
                <a:latin typeface="+mn-lt"/>
                <a:ea typeface="Microsoft YaHei" pitchFamily="34" charset="-122"/>
                <a:cs typeface="Calibri" pitchFamily="34" charset="0"/>
              </a:rPr>
              <a:t>Time-sensitive processes, </a:t>
            </a: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such as bottleneck detection and service </a:t>
            </a:r>
            <a:r>
              <a:rPr lang="en-GB" altLang="zh-CN" sz="12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QoS</a:t>
            </a: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 prediction, could be achieved as </a:t>
            </a:r>
            <a:r>
              <a:rPr lang="en-GB" altLang="zh-CN" sz="1200" kern="1200" dirty="0">
                <a:solidFill>
                  <a:schemeClr val="accent2"/>
                </a:solidFill>
                <a:latin typeface="+mn-lt"/>
                <a:ea typeface="Microsoft YaHei" pitchFamily="34" charset="-122"/>
                <a:cs typeface="Calibri" pitchFamily="34" charset="0"/>
              </a:rPr>
              <a:t>data stream </a:t>
            </a: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into the system.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Think of milliseconds to seconds to react.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sz="1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Veracity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Detecting and correcting noisy and inconsistent data are important to conduct trustable analysis. Establishing </a:t>
            </a:r>
            <a:r>
              <a:rPr lang="en-GB" altLang="zh-CN" sz="1200" kern="1200" dirty="0">
                <a:solidFill>
                  <a:schemeClr val="accent2"/>
                </a:solidFill>
                <a:latin typeface="+mn-lt"/>
                <a:ea typeface="Microsoft YaHei" pitchFamily="34" charset="-122"/>
                <a:cs typeface="Calibri" pitchFamily="34" charset="0"/>
              </a:rPr>
              <a:t>trust in big data </a:t>
            </a: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presents a huge challenge as the variety and number of sources grows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 sz="12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Variety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 sz="1200" kern="1200" dirty="0">
                <a:solidFill>
                  <a:schemeClr val="accent2"/>
                </a:solidFill>
                <a:latin typeface="+mn-lt"/>
                <a:ea typeface="Microsoft YaHei" pitchFamily="34" charset="-122"/>
                <a:cs typeface="Calibri" pitchFamily="34" charset="0"/>
              </a:rPr>
              <a:t>Structured and unstructured data </a:t>
            </a: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are generated in various data types, making it possible to explore new insights when analysing these data together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altLang="zh-CN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pitchFamily="34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Challenges: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altLang="zh-CN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Incompatible data</a:t>
            </a:r>
            <a:r>
              <a:rPr lang="en-GB" altLang="zh-CN" sz="12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 formats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altLang="zh-CN" sz="12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non-aligned data structures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altLang="zh-CN" sz="120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Microsoft YaHei" pitchFamily="34" charset="-122"/>
                <a:cs typeface="Calibri" pitchFamily="34" charset="0"/>
              </a:rPr>
              <a:t>Inconsistent Data-semantics</a:t>
            </a:r>
            <a:endParaRPr lang="en-GB" altLang="zh-CN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pitchFamily="34" charset="-122"/>
              <a:cs typeface="Calibri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altLang="zh-CN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pitchFamily="34" charset="-122"/>
              <a:cs typeface="Calibri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altLang="zh-CN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Microsoft YaHei" pitchFamily="34" charset="-122"/>
              <a:cs typeface="Calibri" pitchFamily="34" charset="0"/>
            </a:endParaRP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7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data structures, more sources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data needs to be given a temporal structured for analysis</a:t>
            </a:r>
          </a:p>
          <a:p>
            <a:pPr lvl="0"/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 constrained (current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analysis-method would take too long).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Enriches BI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Exploratory Analyses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(What if,  Which groups, What influences?)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31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Recap of earlier points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Exploratory analyses, find things you don’t know (for sure).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data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way of interpretation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Statistical analysis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Simplistic way of asking, due to data-size, a correct answer.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 scenario:  Customer Basket, Predictive (if I do X, what happens to Y), prescriptive (If X happens and I do Y, what is the result?)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Shallow learning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Alerts / KPI. 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GB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‘how far am I off the mean’-KPI can be determined as shallow learning.</a:t>
            </a:r>
            <a:br>
              <a:rPr lang="en-GB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means the interpretation is adjusted to the input data.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383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Shallow learning 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Alerts / KPI. 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GB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simple ‘how far am I off the mean’-KPI can be determined as shallow learning.</a:t>
            </a:r>
            <a:br>
              <a:rPr lang="en-GB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means the interpretation is adjusted to the input data.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70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(Introduction of our ‘fictitious company’ that sells socks and fashion.). 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that they track: Store-Shelve, Warehouse, Shipping, Manufacturing and sales.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us to track supply chain and identify bottlenecks (ships that are late etc.) or cost-increases (warehouses that never fill up etc.). 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company wants to optimize it’s assets</a:t>
            </a: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does analytics help, what questions and steps do we see?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take the Company from Slide 9, what kind of data sources/challenges do we have in the different stages.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634EB2-B785-4D61-89E0-D8F8D9C0D9D4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009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sportswear company.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data that they track: Store-Shelve, Warehouse, Shipping, Manufacturing,</a:t>
            </a:r>
            <a:r>
              <a:rPr lang="en-GB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sales orders.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allows them to track supply chain and identify bottlenecks (ships that are late etc.) or cost-increases (warehouses that never fill up etc.). </a:t>
            </a: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Manufactoring:</a:t>
            </a:r>
          </a:p>
          <a:p>
            <a:pPr marL="171450" indent="-171450">
              <a:buFontTx/>
              <a:buChar char="-"/>
            </a:pP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Wage Countries</a:t>
            </a:r>
          </a:p>
          <a:p>
            <a:pPr marL="171450" indent="-171450">
              <a:buFontTx/>
              <a:buChar char="-"/>
            </a:pP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Freight by ships</a:t>
            </a:r>
          </a:p>
          <a:p>
            <a:pPr marL="171450" indent="-171450">
              <a:buFontTx/>
              <a:buChar char="-"/>
            </a:pP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Warehousing in Europe</a:t>
            </a:r>
          </a:p>
          <a:p>
            <a:pPr marL="171450" indent="-171450">
              <a:buFontTx/>
              <a:buChar char="-"/>
            </a:pP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Bought shelve-space as brand-, department- stores</a:t>
            </a:r>
          </a:p>
          <a:p>
            <a:pPr marL="171450" indent="-171450">
              <a:buFontTx/>
              <a:buChar char="-"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income; blend Sportsware</a:t>
            </a:r>
          </a:p>
          <a:p>
            <a:pPr marL="171450" indent="-171450">
              <a:buFontTx/>
              <a:buChar char="-"/>
            </a:pP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 income – High attractiveness: Colourfull fashion ware.</a:t>
            </a:r>
          </a:p>
          <a:p>
            <a:pPr marL="171450" indent="-171450">
              <a:buFontTx/>
              <a:buChar char="-"/>
            </a:pPr>
            <a:endParaRPr lang="nl-NL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Inhouse fashion-designers.</a:t>
            </a:r>
          </a:p>
          <a:p>
            <a:pPr marL="171450" indent="-171450">
              <a:buFontTx/>
              <a:buChar char="-"/>
            </a:pP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bi:</a:t>
            </a:r>
            <a:endParaRPr lang="nl-N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Clean, Combine Data.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 Reports.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Excel Interface to the data.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Alerts based on KPI’s.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Complications: Summer-wear, winter-wear, special editions.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Predictive: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1: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predict the next summer’s colour-trends?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data do we have that is indicative to the case?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Optional; if we include previous sales, used colours in fashion-wear, period and average temperature.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say anything about the expectations of this year?</a:t>
            </a:r>
          </a:p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case of too much time: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2: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Sports wear.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predict the amount of store-sales so we can avoid running out of shelve-space?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indicators can we use?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Weather, sporting-events, summer / new year – fads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do we want to for-cast, something that will eventually sell with little to no waste?</a:t>
            </a:r>
            <a:b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Optimize Sales-chain, lower shelve-time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 Saving.</a:t>
            </a:r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our previous model, we created a predictive model that is trained with old data.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 1: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colours for</a:t>
            </a:r>
            <a:r>
              <a:rPr lang="en-GB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summer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green (98%), yellow (87%) and red (64%).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indicators are: Temperature, Period, and Date/time.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weather station tells you the temperature for the coming summer are about 2 degree’s lower than normal. 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you enter the data and use the model to create a new prediction for comparison to the old one.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you see the numbers shifted: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(96%), yellow (92%) and blue (65%).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the future changes and thus decisions should be made on manufacturing: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Higher amounts of Yellow.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Slightly lower amounts of green.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amounts of red.</a:t>
            </a:r>
            <a:b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still produce blue?</a:t>
            </a:r>
            <a:endParaRPr lang="nl-N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D6561-DDFE-4E4A-B588-7E0B11A2D57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34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1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2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3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4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5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7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8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9.bin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0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0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1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2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3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4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5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6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7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8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9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9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7788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819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4952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0591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20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105881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5324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498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5"/>
            <a:ext cx="2742326" cy="365125"/>
          </a:xfrm>
          <a:prstGeom prst="rect">
            <a:avLst/>
          </a:prstGeom>
        </p:spPr>
        <p:txBody>
          <a:bodyPr/>
          <a:lstStyle/>
          <a:p>
            <a:pPr defTabSz="607673"/>
            <a:fld id="{D23C339E-6384-4B7D-8AAA-399CE7159230}" type="slidenum">
              <a:rPr lang="en-US" sz="2400" smtClean="0">
                <a:solidFill>
                  <a:srgbClr val="BCBDBC">
                    <a:lumMod val="25000"/>
                  </a:srgbClr>
                </a:solidFill>
              </a:rPr>
              <a:pPr defTabSz="607673"/>
              <a:t>‹#›</a:t>
            </a:fld>
            <a:endParaRPr lang="en-US" sz="2400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778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_Blocks_for_header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646"/>
          <a:stretch/>
        </p:blipFill>
        <p:spPr>
          <a:xfrm>
            <a:off x="1" y="1"/>
            <a:ext cx="12192000" cy="1321250"/>
          </a:xfrm>
          <a:prstGeom prst="rect">
            <a:avLst/>
          </a:prstGeom>
          <a:solidFill>
            <a:srgbClr val="EEEEEE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222" y="301752"/>
            <a:ext cx="10850034" cy="914400"/>
          </a:xfrm>
        </p:spPr>
        <p:txBody>
          <a:bodyPr/>
          <a:lstStyle>
            <a:lvl1pPr>
              <a:defRPr>
                <a:solidFill>
                  <a:srgbClr val="F86B1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222" y="1460503"/>
            <a:ext cx="10850034" cy="4422775"/>
          </a:xfrm>
        </p:spPr>
        <p:txBody>
          <a:bodyPr/>
          <a:lstStyle>
            <a:lvl1pPr>
              <a:spcAft>
                <a:spcPts val="200"/>
              </a:spcAft>
              <a:defRPr>
                <a:solidFill>
                  <a:srgbClr val="646464"/>
                </a:solidFill>
              </a:defRPr>
            </a:lvl1pPr>
            <a:lvl2pPr>
              <a:spcAft>
                <a:spcPts val="300"/>
              </a:spcAft>
              <a:defRPr>
                <a:solidFill>
                  <a:srgbClr val="646464"/>
                </a:solidFill>
              </a:defRPr>
            </a:lvl2pPr>
            <a:lvl3pPr>
              <a:spcAft>
                <a:spcPts val="300"/>
              </a:spcAft>
              <a:defRPr>
                <a:solidFill>
                  <a:srgbClr val="646464"/>
                </a:solidFill>
              </a:defRPr>
            </a:lvl3pPr>
            <a:lvl4pPr>
              <a:spcAft>
                <a:spcPts val="300"/>
              </a:spcAft>
              <a:defRPr>
                <a:solidFill>
                  <a:srgbClr val="646464"/>
                </a:solidFill>
              </a:defRPr>
            </a:lvl4pPr>
            <a:lvl5pPr>
              <a:spcAft>
                <a:spcPts val="300"/>
              </a:spcAft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9965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91242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6336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4367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0243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622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7624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70128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7542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0478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019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537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03611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10" y="0"/>
            <a:ext cx="12194311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5046632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8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29" y="1703449"/>
            <a:ext cx="11653523" cy="4482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54941" y="6455179"/>
            <a:ext cx="4482124" cy="358621"/>
          </a:xfrm>
          <a:prstGeom prst="rect">
            <a:avLst/>
          </a:prstGeom>
        </p:spPr>
        <p:txBody>
          <a:bodyPr/>
          <a:lstStyle/>
          <a:p>
            <a:pPr defTabSz="607491"/>
            <a:endParaRPr lang="en-US" sz="2399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  </a:t>
            </a:r>
            <a:fld id="{06CBF1F6-5712-4539-B263-770AB7E3CA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527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498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0363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28" y="1703449"/>
            <a:ext cx="11653523" cy="4482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54940" y="6455177"/>
            <a:ext cx="4482124" cy="358621"/>
          </a:xfrm>
          <a:prstGeom prst="rect">
            <a:avLst/>
          </a:prstGeom>
        </p:spPr>
        <p:txBody>
          <a:bodyPr/>
          <a:lstStyle/>
          <a:p>
            <a:pPr defTabSz="607673"/>
            <a:endParaRPr 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  </a:t>
            </a:r>
            <a:fld id="{06CBF1F6-5712-4539-B263-770AB7E3CA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5752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41035" y="6531623"/>
            <a:ext cx="1326024" cy="189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9" y="6495394"/>
            <a:ext cx="3920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673"/>
            <a:r>
              <a:rPr lang="en-US" sz="800" dirty="0">
                <a:solidFill>
                  <a:srgbClr val="FF5800"/>
                </a:solidFill>
              </a:rPr>
              <a:t>&lt;Confidential&gt; </a:t>
            </a:r>
            <a:r>
              <a:rPr lang="en-US" sz="800" dirty="0">
                <a:solidFill>
                  <a:srgbClr val="464646"/>
                </a:solidFill>
              </a:rPr>
              <a:t>See Avanade’s </a:t>
            </a:r>
            <a:r>
              <a:rPr lang="en-US" sz="800" dirty="0">
                <a:solidFill>
                  <a:srgbClr val="FF5800"/>
                </a:solidFill>
                <a:hlinkClick r:id="rId3"/>
              </a:rPr>
              <a:t>Data Management Policy</a:t>
            </a:r>
            <a:endParaRPr lang="en-US" sz="800" dirty="0">
              <a:solidFill>
                <a:srgbClr val="FF5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7891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 un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507" y="1282394"/>
            <a:ext cx="10988717" cy="45903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41036" y="6531623"/>
            <a:ext cx="1326024" cy="189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1677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3" y="1219201"/>
            <a:ext cx="5487829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219201"/>
            <a:ext cx="5473434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5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16507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4086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5468" y="1559995"/>
            <a:ext cx="10941073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24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25468" y="1187012"/>
            <a:ext cx="10941073" cy="525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99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3" y="1164086"/>
            <a:ext cx="5291057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25463" y="1559995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275483" y="1164086"/>
            <a:ext cx="5291057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6275483" y="1559995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25463" y="1559277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6275483" y="1559277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2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 flipH="1">
            <a:off x="10888491" y="6537399"/>
            <a:ext cx="67779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25463" y="1186295"/>
            <a:ext cx="5291057" cy="525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6286374" y="1186295"/>
            <a:ext cx="5291057" cy="525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 un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550" y="1282392"/>
            <a:ext cx="11126898" cy="517016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2744" y="274638"/>
            <a:ext cx="11126510" cy="639762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8053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62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7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5468" y="7"/>
            <a:ext cx="10941073" cy="1095121"/>
          </a:xfrm>
          <a:prstGeom prst="rect">
            <a:avLst/>
          </a:prstGeom>
        </p:spPr>
        <p:txBody>
          <a:bodyPr wrap="square" lIns="0" tIns="60937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300" b="0" i="0" spc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88492" y="6537399"/>
            <a:ext cx="677794" cy="161888"/>
          </a:xfrm>
          <a:prstGeom prst="rect">
            <a:avLst/>
          </a:prstGeom>
        </p:spPr>
        <p:txBody>
          <a:bodyPr vert="horz" wrap="square" lIns="121863" tIns="60931" rIns="0" bIns="60931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5468" y="6537399"/>
            <a:ext cx="3681264" cy="161888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68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08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Text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4086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5468" y="1559995"/>
            <a:ext cx="10941073" cy="48768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71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5468" y="4401108"/>
            <a:ext cx="1094107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ts val="5197"/>
              </a:lnSpc>
              <a:defRPr sz="3599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88492" y="6537399"/>
            <a:ext cx="677794" cy="161888"/>
          </a:xfrm>
          <a:prstGeom prst="rect">
            <a:avLst/>
          </a:prstGeom>
        </p:spPr>
        <p:txBody>
          <a:bodyPr vert="horz" wrap="square" lIns="121863" tIns="60931" rIns="0" bIns="60931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5468" y="6537399"/>
            <a:ext cx="3681264" cy="161888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2590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angle 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1800" dirty="0">
              <a:solidFill>
                <a:srgbClr val="FFFFFF"/>
              </a:solidFill>
              <a:sym typeface="Segoe UI Symbo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9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10" y="0"/>
            <a:ext cx="12194311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5046632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369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498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4565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 content un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550" y="1500997"/>
            <a:ext cx="11126898" cy="495099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2744" y="274638"/>
            <a:ext cx="11126510" cy="639762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2744" y="923026"/>
            <a:ext cx="11126510" cy="431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293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41035" y="6531623"/>
            <a:ext cx="1326024" cy="189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9" y="6495394"/>
            <a:ext cx="3920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673"/>
            <a:r>
              <a:rPr lang="en-US" sz="800" dirty="0">
                <a:solidFill>
                  <a:srgbClr val="FF5800"/>
                </a:solidFill>
              </a:rPr>
              <a:t>&lt;Confidential&gt; </a:t>
            </a:r>
            <a:r>
              <a:rPr lang="en-US" sz="800" dirty="0">
                <a:solidFill>
                  <a:srgbClr val="464646"/>
                </a:solidFill>
              </a:rPr>
              <a:t>See Avanade’s </a:t>
            </a:r>
            <a:r>
              <a:rPr lang="en-US" sz="800" dirty="0">
                <a:solidFill>
                  <a:srgbClr val="FF5800"/>
                </a:solidFill>
                <a:hlinkClick r:id="rId3"/>
              </a:rPr>
              <a:t>Data Management Policy</a:t>
            </a:r>
            <a:endParaRPr lang="en-US" sz="800" dirty="0">
              <a:solidFill>
                <a:srgbClr val="FF5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031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 un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507" y="1282394"/>
            <a:ext cx="10988717" cy="45903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41036" y="6531623"/>
            <a:ext cx="1326024" cy="189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985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3" y="1219201"/>
            <a:ext cx="5487829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219201"/>
            <a:ext cx="5473434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5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78726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 flipH="1">
            <a:off x="625468" y="6537399"/>
            <a:ext cx="5366096" cy="161888"/>
          </a:xfrm>
          <a:prstGeom prst="rect">
            <a:avLst/>
          </a:prstGeom>
        </p:spPr>
        <p:txBody>
          <a:bodyPr/>
          <a:lstStyle/>
          <a:p>
            <a:pPr defTabSz="607673"/>
            <a:endParaRPr lang="en-US" sz="24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8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4086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5468" y="1559995"/>
            <a:ext cx="10941073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081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25468" y="1187012"/>
            <a:ext cx="10941073" cy="525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45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3" y="1164086"/>
            <a:ext cx="5291057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25463" y="1559995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275483" y="1164086"/>
            <a:ext cx="5291057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6275483" y="1559995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111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25463" y="1559277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6275483" y="1559277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852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 flipH="1">
            <a:off x="10888491" y="6537399"/>
            <a:ext cx="67779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25463" y="1186295"/>
            <a:ext cx="5291057" cy="525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6286374" y="1186295"/>
            <a:ext cx="5291057" cy="525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397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709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8142" y="6504259"/>
            <a:ext cx="406400" cy="199379"/>
          </a:xfrm>
          <a:prstGeom prst="rect">
            <a:avLst/>
          </a:prstGeom>
        </p:spPr>
        <p:txBody>
          <a:bodyPr/>
          <a:lstStyle/>
          <a:p>
            <a:fld id="{5FF2E63E-D57D-4EFD-8380-089500058C9E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668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03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95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5468" y="7"/>
            <a:ext cx="10941073" cy="1095121"/>
          </a:xfrm>
          <a:prstGeom prst="rect">
            <a:avLst/>
          </a:prstGeom>
        </p:spPr>
        <p:txBody>
          <a:bodyPr wrap="square" lIns="0" tIns="60937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300" b="0" i="0" spc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88492" y="6537399"/>
            <a:ext cx="677794" cy="161888"/>
          </a:xfrm>
          <a:prstGeom prst="rect">
            <a:avLst/>
          </a:prstGeom>
        </p:spPr>
        <p:txBody>
          <a:bodyPr vert="horz" wrap="square" lIns="121863" tIns="60931" rIns="0" bIns="60931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5468" y="6537399"/>
            <a:ext cx="3681264" cy="161888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49787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33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Text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4086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5468" y="1559995"/>
            <a:ext cx="10941073" cy="48768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800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5468" y="4401108"/>
            <a:ext cx="1094107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ts val="5197"/>
              </a:lnSpc>
              <a:defRPr sz="3599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88492" y="6537399"/>
            <a:ext cx="677794" cy="161888"/>
          </a:xfrm>
          <a:prstGeom prst="rect">
            <a:avLst/>
          </a:prstGeom>
        </p:spPr>
        <p:txBody>
          <a:bodyPr vert="horz" wrap="square" lIns="121863" tIns="60931" rIns="0" bIns="60931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5468" y="6537399"/>
            <a:ext cx="3681264" cy="161888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060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k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angle 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1800" dirty="0">
              <a:solidFill>
                <a:srgbClr val="FFFFFF"/>
              </a:solidFill>
              <a:sym typeface="Segoe UI Symbo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87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8" cy="6856213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1090801"/>
            <a:ext cx="4415106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designed for you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22470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5949834"/>
            <a:ext cx="2215518" cy="6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782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8" cy="685621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29399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018125" y="2065731"/>
            <a:ext cx="4202541" cy="1248556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designed for you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345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8" cy="6856213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5" y="2481609"/>
            <a:ext cx="5006693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that works the way you do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22470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9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0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1090801"/>
            <a:ext cx="5154429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85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8" cy="6856213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1090801"/>
            <a:ext cx="4340026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transformation, your way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5949834"/>
            <a:ext cx="2215518" cy="6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604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0782"/>
            <a:ext cx="12192000" cy="6878782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4638562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that works the way you do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3798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10" y="0"/>
            <a:ext cx="12194311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5046632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2312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33" t="1013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962382"/>
            <a:ext cx="4569889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Data has the power to transform your business.</a:t>
            </a:r>
            <a:br>
              <a:rPr lang="en-US" dirty="0"/>
            </a:br>
            <a:r>
              <a:rPr lang="en-US" dirty="0"/>
              <a:t>What’s your data doing right now?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6051449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42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961201"/>
            <a:ext cx="4340026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that works the way you do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22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" r="-1" b="665"/>
          <a:stretch/>
        </p:blipFill>
        <p:spPr>
          <a:xfrm>
            <a:off x="0" y="-1"/>
            <a:ext cx="12207122" cy="6858001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961201"/>
            <a:ext cx="4340026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transformation, your way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83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2393" cy="6860309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4497848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44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designed for you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4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2317015"/>
            <a:ext cx="4340026" cy="1563933"/>
          </a:xfrm>
          <a:prstGeom prst="rect">
            <a:avLst/>
          </a:prstGeom>
        </p:spPr>
        <p:txBody>
          <a:bodyPr lIns="71994" anchor="b" anchorCtr="0"/>
          <a:lstStyle>
            <a:lvl1pPr>
              <a:lnSpc>
                <a:spcPct val="9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harder your data works, the stronger your business gets. What’s your data doing right now?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31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"/>
          <a:stretch/>
        </p:blipFill>
        <p:spPr>
          <a:xfrm>
            <a:off x="1" y="0"/>
            <a:ext cx="12192000" cy="687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5949834"/>
            <a:ext cx="2215518" cy="603367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5" y="961201"/>
            <a:ext cx="4340026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932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60792" y="274638"/>
            <a:ext cx="10270415" cy="639762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60792" y="923026"/>
            <a:ext cx="10270415" cy="431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44121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961201"/>
            <a:ext cx="4596348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harder your data works, the stronger your business gets. What’s your data doing right now?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709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041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041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74926"/>
            <a:ext cx="3963137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3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From chaos to clarity - deliver digital experiences that matter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975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4" cy="6858002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5" y="985873"/>
            <a:ext cx="4340026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transformation, your way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5949834"/>
            <a:ext cx="2215518" cy="6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40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498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3758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1"/>
            <a:ext cx="5487829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1" y="1219201"/>
            <a:ext cx="5473434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38663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244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8899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1"/>
            <a:ext cx="5487829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248441" y="1219201"/>
            <a:ext cx="5473434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419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/>
          <p:nvPr userDrawn="1"/>
        </p:nvSpPr>
        <p:spPr>
          <a:xfrm>
            <a:off x="1" y="1"/>
            <a:ext cx="12192000" cy="6857999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07673"/>
            <a:endParaRPr sz="240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12897" y="4284178"/>
            <a:ext cx="11162907" cy="1548000"/>
          </a:xfrm>
          <a:prstGeom prst="rect">
            <a:avLst/>
          </a:prstGeom>
          <a:noFill/>
          <a:ln w="1111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 dirty="0">
              <a:solidFill>
                <a:srgbClr val="F86223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4852504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2015 Avanade Inc. All Rights Reserved.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2" y="6323658"/>
            <a:ext cx="1286272" cy="3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1646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/>
          <p:nvPr userDrawn="1"/>
        </p:nvSpPr>
        <p:spPr>
          <a:xfrm>
            <a:off x="1" y="1"/>
            <a:ext cx="12192000" cy="6853375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07673"/>
            <a:endParaRPr sz="2400">
              <a:solidFill>
                <a:prstClr val="black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4852504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2015 Avanade Inc. All Rights Reserved.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07673" rtl="0" eaLnBrk="1" latinLnBrk="0" hangingPunct="1">
              <a:defRPr sz="1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07673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5346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3018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0685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38345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46032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53689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61345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3C339E-6384-4B7D-8AAA-399CE7159230}" type="slidenum">
              <a:rPr lang="en-US" sz="1200" smtClean="0">
                <a:solidFill>
                  <a:prstClr val="white"/>
                </a:solidFill>
              </a:rPr>
              <a:pPr/>
              <a:t>‹#›</a:t>
            </a:fld>
            <a:endParaRPr lang="en-US" sz="1200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2" y="6323658"/>
            <a:ext cx="1286272" cy="37204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512897" y="4284178"/>
            <a:ext cx="11162907" cy="1548000"/>
          </a:xfrm>
          <a:prstGeom prst="rect">
            <a:avLst/>
          </a:prstGeom>
          <a:noFill/>
          <a:ln w="1111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 dirty="0">
              <a:solidFill>
                <a:srgbClr val="F862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011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07673"/>
            <a:endParaRPr sz="240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852502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©2016 Avanade Inc.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2" y="6323658"/>
            <a:ext cx="1286272" cy="3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20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2990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28" y="1703449"/>
            <a:ext cx="11653523" cy="4482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54940" y="6455177"/>
            <a:ext cx="4482124" cy="358621"/>
          </a:xfrm>
          <a:prstGeom prst="rect">
            <a:avLst/>
          </a:prstGeom>
        </p:spPr>
        <p:txBody>
          <a:bodyPr/>
          <a:lstStyle/>
          <a:p>
            <a:pPr defTabSz="607673"/>
            <a:endParaRPr 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  </a:t>
            </a:r>
            <a:fld id="{06CBF1F6-5712-4539-B263-770AB7E3CA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575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45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theme" Target="../theme/theme10.xml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image" Target="../media/image6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hyperlink" Target="https://avanade.sharepoint.com/sites/policies/Policies2/Data%20Management/1431_DataManagement.pdf" TargetMode="Externa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1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image" Target="../media/image10.emf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36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50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image" Target="../media/image10.emf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55.xml"/><Relationship Id="rId16" Type="http://schemas.openxmlformats.org/officeDocument/2006/relationships/tags" Target="../tags/tag16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vmlDrawing" Target="../drawings/vmlDrawing16.v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3251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607673"/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 defTabSz="607673"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2000" cy="1016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7673"/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4852502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srgbClr val="BCBDBC">
                    <a:lumMod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©2016 Avanade Inc. All Rights Reserved.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800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en-AU" sz="2800" kern="1200" dirty="0">
          <a:solidFill>
            <a:srgbClr val="FF58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0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6" r:id="rId2"/>
    <p:sldLayoutId id="2147483687" r:id="rId3"/>
    <p:sldLayoutId id="2147483688" r:id="rId4"/>
    <p:sldLayoutId id="2147483772" r:id="rId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89007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&lt;Highly 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15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90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92" r:id="rId9"/>
    <p:sldLayoutId id="2147483693" r:id="rId10"/>
    <p:sldLayoutId id="2147483770" r:id="rId11"/>
    <p:sldLayoutId id="2147483773" r:id="rId1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89007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76480" y="6272968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580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&lt;Restricted&gt;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89007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275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607673"/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 defTabSz="607673"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2000" cy="1016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7673"/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4852502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srgbClr val="BCBDBC">
                    <a:lumMod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©2016 Avanade Inc. All Rights Reserved.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191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en-AU" sz="2800" kern="1200" dirty="0">
          <a:solidFill>
            <a:srgbClr val="FF58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7" imgW="425" imgH="426" progId="TCLayout.ActiveDocument.1">
                  <p:embed/>
                </p:oleObj>
              </mc:Choice>
              <mc:Fallback>
                <p:oleObj name="think-cell Slide" r:id="rId17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68" y="1182102"/>
            <a:ext cx="10941073" cy="5254783"/>
          </a:xfrm>
          <a:prstGeom prst="rect">
            <a:avLst/>
          </a:prstGeom>
        </p:spPr>
        <p:txBody>
          <a:bodyPr vert="horz" lIns="0" tIns="60937" rIns="0" bIns="60937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  <a:prstGeom prst="rect">
            <a:avLst/>
          </a:prstGeom>
        </p:spPr>
        <p:txBody>
          <a:bodyPr vert="horz" lIns="0" tIns="60937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0888492" y="6537399"/>
            <a:ext cx="677794" cy="161888"/>
          </a:xfrm>
          <a:prstGeom prst="rect">
            <a:avLst/>
          </a:prstGeom>
        </p:spPr>
        <p:txBody>
          <a:bodyPr vert="horz" wrap="square" lIns="121875" tIns="60937" rIns="0" bIns="60937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 defTabSz="914217"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  <a:ea typeface="Segoe UI Symbol"/>
                <a:sym typeface="Segoe UI Symbol"/>
              </a:rPr>
              <a:pPr defTabSz="914217">
                <a:defRPr/>
              </a:pPr>
              <a:t>‹#›</a:t>
            </a:fld>
            <a:endParaRPr lang="en-US" dirty="0">
              <a:solidFill>
                <a:srgbClr val="666666"/>
              </a:solidFill>
              <a:ea typeface="Segoe UI Symbol"/>
              <a:sym typeface="Segoe UI Symbo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625468" y="6537399"/>
            <a:ext cx="5366096" cy="161888"/>
          </a:xfrm>
          <a:prstGeom prst="rect">
            <a:avLst/>
          </a:prstGeom>
          <a:noFill/>
        </p:spPr>
        <p:txBody>
          <a:bodyPr wrap="square" lIns="0" tIns="60937" rIns="121875" bIns="60937" anchor="ctr" anchorCtr="0">
            <a:noAutofit/>
          </a:bodyPr>
          <a:lstStyle>
            <a:lvl1pPr>
              <a:defRPr lang="en-AU" sz="1000">
                <a:solidFill>
                  <a:schemeClr val="tx2"/>
                </a:solidFill>
              </a:defRPr>
            </a:lvl1pPr>
          </a:lstStyle>
          <a:p>
            <a:pPr defTabSz="914217"/>
            <a:endParaRPr lang="en-US" dirty="0">
              <a:solidFill>
                <a:srgbClr val="666666"/>
              </a:solidFill>
              <a:ea typeface="Segoe UI Symbol"/>
              <a:sym typeface="Segoe UI Symbol"/>
            </a:endParaRPr>
          </a:p>
        </p:txBody>
      </p:sp>
    </p:spTree>
    <p:extLst>
      <p:ext uri="{BB962C8B-B14F-4D97-AF65-F5344CB8AC3E}">
        <p14:creationId xmlns:p14="http://schemas.microsoft.com/office/powerpoint/2010/main" val="22842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24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49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748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6998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82489" indent="-182489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449083" indent="-266594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625225" indent="-17614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tabLst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898165" indent="-27294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1074308" indent="-17614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3350873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123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372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8621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49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499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748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998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249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498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747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997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8">
          <p15:clr>
            <a:srgbClr val="F26B43"/>
          </p15:clr>
        </p15:guide>
        <p15:guide id="2" pos="3951">
          <p15:clr>
            <a:srgbClr val="F26B43"/>
          </p15:clr>
        </p15:guide>
        <p15:guide id="3" pos="3725">
          <p15:clr>
            <a:srgbClr val="F26B43"/>
          </p15:clr>
        </p15:guide>
        <p15:guide id="4" pos="391">
          <p15:clr>
            <a:srgbClr val="F26B43"/>
          </p15:clr>
        </p15:guide>
        <p15:guide id="5" pos="7285">
          <p15:clr>
            <a:srgbClr val="F26B43"/>
          </p15:clr>
        </p15:guide>
        <p15:guide id="6" orient="horz" pos="640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4042">
          <p15:clr>
            <a:srgbClr val="F26B43"/>
          </p15:clr>
        </p15:guide>
        <p15:guide id="9" orient="horz" pos="102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607673"/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 defTabSz="607673"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2000" cy="1016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7673"/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4852502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srgbClr val="BCBDBC">
                    <a:lumMod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©2016 Avanade Inc. All Rights Reserved.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360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1" r:id="rId3"/>
    <p:sldLayoutId id="2147483722" r:id="rId4"/>
    <p:sldLayoutId id="2147483723" r:id="rId5"/>
    <p:sldLayoutId id="2147483724" r:id="rId6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en-AU" sz="2800" kern="1200" dirty="0">
          <a:solidFill>
            <a:srgbClr val="FF58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17" imgW="425" imgH="426" progId="TCLayout.ActiveDocument.1">
                  <p:embed/>
                </p:oleObj>
              </mc:Choice>
              <mc:Fallback>
                <p:oleObj name="think-cell Slide" r:id="rId17" imgW="425" imgH="426" progId="TCLayout.ActiveDocument.1">
                  <p:embed/>
                  <p:pic>
                    <p:nvPicPr>
                      <p:cNvPr id="6" name="Objekt 5" hidden="1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68" y="1182102"/>
            <a:ext cx="10941073" cy="5254783"/>
          </a:xfrm>
          <a:prstGeom prst="rect">
            <a:avLst/>
          </a:prstGeom>
        </p:spPr>
        <p:txBody>
          <a:bodyPr vert="horz" lIns="0" tIns="60937" rIns="0" bIns="60937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  <a:prstGeom prst="rect">
            <a:avLst/>
          </a:prstGeom>
        </p:spPr>
        <p:txBody>
          <a:bodyPr vert="horz" lIns="0" tIns="60937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0888492" y="6537399"/>
            <a:ext cx="677794" cy="161888"/>
          </a:xfrm>
          <a:prstGeom prst="rect">
            <a:avLst/>
          </a:prstGeom>
        </p:spPr>
        <p:txBody>
          <a:bodyPr vert="horz" wrap="square" lIns="121875" tIns="60937" rIns="0" bIns="60937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 defTabSz="914217"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  <a:ea typeface="Segoe UI Symbol"/>
                <a:sym typeface="Segoe UI Symbol"/>
              </a:rPr>
              <a:pPr defTabSz="914217">
                <a:defRPr/>
              </a:pPr>
              <a:t>‹#›</a:t>
            </a:fld>
            <a:endParaRPr lang="en-US" dirty="0">
              <a:solidFill>
                <a:srgbClr val="666666"/>
              </a:solidFill>
              <a:ea typeface="Segoe UI Symbol"/>
              <a:sym typeface="Segoe UI Symbo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625468" y="6537399"/>
            <a:ext cx="5366096" cy="161888"/>
          </a:xfrm>
          <a:prstGeom prst="rect">
            <a:avLst/>
          </a:prstGeom>
          <a:noFill/>
        </p:spPr>
        <p:txBody>
          <a:bodyPr wrap="square" lIns="0" tIns="60937" rIns="121875" bIns="60937" anchor="ctr" anchorCtr="0">
            <a:noAutofit/>
          </a:bodyPr>
          <a:lstStyle>
            <a:lvl1pPr>
              <a:defRPr lang="en-AU" sz="1000">
                <a:solidFill>
                  <a:schemeClr val="tx2"/>
                </a:solidFill>
              </a:defRPr>
            </a:lvl1pPr>
          </a:lstStyle>
          <a:p>
            <a:pPr defTabSz="914217"/>
            <a:endParaRPr lang="en-US" dirty="0">
              <a:solidFill>
                <a:srgbClr val="666666"/>
              </a:solidFill>
              <a:ea typeface="Segoe UI Symbol"/>
              <a:sym typeface="Segoe UI Symbol"/>
            </a:endParaRPr>
          </a:p>
        </p:txBody>
      </p:sp>
    </p:spTree>
    <p:extLst>
      <p:ext uri="{BB962C8B-B14F-4D97-AF65-F5344CB8AC3E}">
        <p14:creationId xmlns:p14="http://schemas.microsoft.com/office/powerpoint/2010/main" val="47734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24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49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748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6998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82489" indent="-182489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449083" indent="-266594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625225" indent="-17614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tabLst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898165" indent="-27294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1074308" indent="-17614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3350873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123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372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8621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49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499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748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998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249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498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747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997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8">
          <p15:clr>
            <a:srgbClr val="F26B43"/>
          </p15:clr>
        </p15:guide>
        <p15:guide id="2" pos="3951">
          <p15:clr>
            <a:srgbClr val="F26B43"/>
          </p15:clr>
        </p15:guide>
        <p15:guide id="3" pos="3725">
          <p15:clr>
            <a:srgbClr val="F26B43"/>
          </p15:clr>
        </p15:guide>
        <p15:guide id="4" pos="391">
          <p15:clr>
            <a:srgbClr val="F26B43"/>
          </p15:clr>
        </p15:guide>
        <p15:guide id="5" pos="7285">
          <p15:clr>
            <a:srgbClr val="F26B43"/>
          </p15:clr>
        </p15:guide>
        <p15:guide id="6" orient="horz" pos="640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4042">
          <p15:clr>
            <a:srgbClr val="F26B43"/>
          </p15:clr>
        </p15:guide>
        <p15:guide id="9" orient="horz" pos="102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jpeg"/><Relationship Id="rId3" Type="http://schemas.openxmlformats.org/officeDocument/2006/relationships/tags" Target="../tags/tag32.xml"/><Relationship Id="rId21" Type="http://schemas.openxmlformats.org/officeDocument/2006/relationships/image" Target="../media/image43.png"/><Relationship Id="rId34" Type="http://schemas.openxmlformats.org/officeDocument/2006/relationships/image" Target="../media/image56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4.jpe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jpeg"/><Relationship Id="rId38" Type="http://schemas.openxmlformats.org/officeDocument/2006/relationships/image" Target="../media/image60.png"/><Relationship Id="rId2" Type="http://schemas.openxmlformats.org/officeDocument/2006/relationships/tags" Target="../tags/tag31.xml"/><Relationship Id="rId16" Type="http://schemas.openxmlformats.org/officeDocument/2006/relationships/image" Target="../media/image38.jpeg"/><Relationship Id="rId20" Type="http://schemas.openxmlformats.org/officeDocument/2006/relationships/image" Target="../media/image42.jpeg"/><Relationship Id="rId29" Type="http://schemas.openxmlformats.org/officeDocument/2006/relationships/image" Target="../media/image51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37" Type="http://schemas.openxmlformats.org/officeDocument/2006/relationships/image" Target="../media/image59.png"/><Relationship Id="rId5" Type="http://schemas.openxmlformats.org/officeDocument/2006/relationships/tags" Target="../tags/tag34.xml"/><Relationship Id="rId15" Type="http://schemas.openxmlformats.org/officeDocument/2006/relationships/image" Target="../media/image37.jpe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36" Type="http://schemas.openxmlformats.org/officeDocument/2006/relationships/image" Target="../media/image58.jpe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jpeg"/><Relationship Id="rId4" Type="http://schemas.openxmlformats.org/officeDocument/2006/relationships/tags" Target="../tags/tag33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35" Type="http://schemas.openxmlformats.org/officeDocument/2006/relationships/image" Target="../media/image5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jpeg"/><Relationship Id="rId9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Analytics Bootcamp</a:t>
            </a:r>
          </a:p>
          <a:p>
            <a:r>
              <a:rPr lang="en-US" sz="2800" dirty="0">
                <a:latin typeface="+mn-lt"/>
              </a:rPr>
              <a:t>Module 1: Introduction to Advanced Analytics &amp; Data Science</a:t>
            </a:r>
            <a:br>
              <a:rPr lang="en-US" sz="2800" dirty="0">
                <a:latin typeface="+mn-lt"/>
              </a:rPr>
            </a:br>
            <a:r>
              <a:rPr lang="en-US" sz="2600" dirty="0">
                <a:latin typeface="+mn-lt"/>
              </a:rPr>
              <a:t>Learning &amp; Development</a:t>
            </a:r>
          </a:p>
        </p:txBody>
      </p:sp>
    </p:spTree>
    <p:extLst>
      <p:ext uri="{BB962C8B-B14F-4D97-AF65-F5344CB8AC3E}">
        <p14:creationId xmlns:p14="http://schemas.microsoft.com/office/powerpoint/2010/main" val="18624005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3180" y="3640513"/>
            <a:ext cx="10524898" cy="1080861"/>
          </a:xfrm>
        </p:spPr>
        <p:txBody>
          <a:bodyPr/>
          <a:lstStyle/>
          <a:p>
            <a:r>
              <a:rPr lang="nl-NL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Who, What, When and Why?</a:t>
            </a:r>
          </a:p>
          <a:p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3879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/>
        </p:nvSpPr>
        <p:spPr>
          <a:xfrm>
            <a:off x="8403659" y="6690506"/>
            <a:ext cx="2133600" cy="117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965174" y="266200"/>
            <a:ext cx="10726711" cy="998344"/>
          </a:xfrm>
        </p:spPr>
        <p:txBody>
          <a:bodyPr/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Complexity of Analytics Services drives the journey </a:t>
            </a:r>
            <a:b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from Data to Insight 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1935978" y="1508809"/>
            <a:ext cx="8785101" cy="4937432"/>
            <a:chOff x="1654740" y="1540693"/>
            <a:chExt cx="8785101" cy="4937432"/>
          </a:xfrm>
        </p:grpSpPr>
        <p:sp>
          <p:nvSpPr>
            <p:cNvPr id="42" name="Rectangle 41"/>
            <p:cNvSpPr/>
            <p:nvPr/>
          </p:nvSpPr>
          <p:spPr>
            <a:xfrm>
              <a:off x="2236463" y="3386305"/>
              <a:ext cx="6864626" cy="1356392"/>
            </a:xfrm>
            <a:prstGeom prst="rect">
              <a:avLst/>
            </a:prstGeom>
            <a:gradFill rotWithShape="1">
              <a:gsLst>
                <a:gs pos="0">
                  <a:srgbClr val="CF0072">
                    <a:tint val="50000"/>
                    <a:satMod val="300000"/>
                  </a:srgbClr>
                </a:gs>
                <a:gs pos="35000">
                  <a:srgbClr val="CF0072">
                    <a:tint val="37000"/>
                    <a:satMod val="300000"/>
                  </a:srgbClr>
                </a:gs>
                <a:gs pos="100000">
                  <a:srgbClr val="CF0072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Tactical Analysis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236463" y="4805207"/>
              <a:ext cx="6864626" cy="1019843"/>
            </a:xfrm>
            <a:prstGeom prst="rect">
              <a:avLst/>
            </a:prstGeom>
            <a:gradFill rotWithShape="1">
              <a:gsLst>
                <a:gs pos="0">
                  <a:srgbClr val="009FDA">
                    <a:tint val="50000"/>
                    <a:satMod val="300000"/>
                  </a:srgbClr>
                </a:gs>
                <a:gs pos="35000">
                  <a:srgbClr val="009FDA">
                    <a:tint val="37000"/>
                    <a:satMod val="300000"/>
                  </a:srgbClr>
                </a:gs>
                <a:gs pos="100000">
                  <a:srgbClr val="009FDA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Reporting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236463" y="2034139"/>
              <a:ext cx="6864626" cy="1296180"/>
            </a:xfrm>
            <a:prstGeom prst="rect">
              <a:avLst/>
            </a:prstGeom>
            <a:gradFill rotWithShape="1">
              <a:gsLst>
                <a:gs pos="0">
                  <a:srgbClr val="747678">
                    <a:tint val="50000"/>
                    <a:satMod val="300000"/>
                  </a:srgbClr>
                </a:gs>
                <a:gs pos="35000">
                  <a:srgbClr val="747678">
                    <a:tint val="37000"/>
                    <a:satMod val="300000"/>
                  </a:srgbClr>
                </a:gs>
                <a:gs pos="100000">
                  <a:srgbClr val="747678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Predictive Analytics</a:t>
              </a:r>
            </a:p>
          </p:txBody>
        </p:sp>
        <p:sp>
          <p:nvSpPr>
            <p:cNvPr id="45" name="Freeform 44"/>
            <p:cNvSpPr/>
            <p:nvPr/>
          </p:nvSpPr>
          <p:spPr>
            <a:xfrm>
              <a:off x="2240289" y="1540693"/>
              <a:ext cx="2327054" cy="426477"/>
            </a:xfrm>
            <a:custGeom>
              <a:avLst/>
              <a:gdLst>
                <a:gd name="connsiteX0" fmla="*/ 0 w 2595621"/>
                <a:gd name="connsiteY0" fmla="*/ 0 h 360000"/>
                <a:gd name="connsiteX1" fmla="*/ 2415621 w 2595621"/>
                <a:gd name="connsiteY1" fmla="*/ 0 h 360000"/>
                <a:gd name="connsiteX2" fmla="*/ 2595621 w 2595621"/>
                <a:gd name="connsiteY2" fmla="*/ 180000 h 360000"/>
                <a:gd name="connsiteX3" fmla="*/ 2415621 w 2595621"/>
                <a:gd name="connsiteY3" fmla="*/ 360000 h 360000"/>
                <a:gd name="connsiteX4" fmla="*/ 0 w 2595621"/>
                <a:gd name="connsiteY4" fmla="*/ 360000 h 360000"/>
                <a:gd name="connsiteX5" fmla="*/ 180000 w 2595621"/>
                <a:gd name="connsiteY5" fmla="*/ 180000 h 360000"/>
                <a:gd name="connsiteX6" fmla="*/ 0 w 2595621"/>
                <a:gd name="connsiteY6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621" h="360000">
                  <a:moveTo>
                    <a:pt x="0" y="0"/>
                  </a:moveTo>
                  <a:lnTo>
                    <a:pt x="2415621" y="0"/>
                  </a:lnTo>
                  <a:lnTo>
                    <a:pt x="2595621" y="180000"/>
                  </a:lnTo>
                  <a:lnTo>
                    <a:pt x="2415621" y="360000"/>
                  </a:lnTo>
                  <a:lnTo>
                    <a:pt x="0" y="360000"/>
                  </a:lnTo>
                  <a:lnTo>
                    <a:pt x="18000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8000" tIns="18000" rIns="18000" bIns="1800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90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Data</a:t>
              </a: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486612" y="1540693"/>
              <a:ext cx="2346379" cy="426477"/>
            </a:xfrm>
            <a:custGeom>
              <a:avLst/>
              <a:gdLst>
                <a:gd name="connsiteX0" fmla="*/ 0 w 2595621"/>
                <a:gd name="connsiteY0" fmla="*/ 0 h 360000"/>
                <a:gd name="connsiteX1" fmla="*/ 2415621 w 2595621"/>
                <a:gd name="connsiteY1" fmla="*/ 0 h 360000"/>
                <a:gd name="connsiteX2" fmla="*/ 2595621 w 2595621"/>
                <a:gd name="connsiteY2" fmla="*/ 180000 h 360000"/>
                <a:gd name="connsiteX3" fmla="*/ 2415621 w 2595621"/>
                <a:gd name="connsiteY3" fmla="*/ 360000 h 360000"/>
                <a:gd name="connsiteX4" fmla="*/ 0 w 2595621"/>
                <a:gd name="connsiteY4" fmla="*/ 360000 h 360000"/>
                <a:gd name="connsiteX5" fmla="*/ 180000 w 2595621"/>
                <a:gd name="connsiteY5" fmla="*/ 180000 h 360000"/>
                <a:gd name="connsiteX6" fmla="*/ 0 w 2595621"/>
                <a:gd name="connsiteY6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621" h="360000">
                  <a:moveTo>
                    <a:pt x="0" y="0"/>
                  </a:moveTo>
                  <a:lnTo>
                    <a:pt x="2415621" y="0"/>
                  </a:lnTo>
                  <a:lnTo>
                    <a:pt x="2595621" y="180000"/>
                  </a:lnTo>
                  <a:lnTo>
                    <a:pt x="2415621" y="360000"/>
                  </a:lnTo>
                  <a:lnTo>
                    <a:pt x="0" y="360000"/>
                  </a:lnTo>
                  <a:lnTo>
                    <a:pt x="18000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8000" tIns="18000" rIns="18000" bIns="1800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90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Information</a:t>
              </a:r>
            </a:p>
          </p:txBody>
        </p:sp>
        <p:sp>
          <p:nvSpPr>
            <p:cNvPr id="47" name="Freeform 46"/>
            <p:cNvSpPr/>
            <p:nvPr/>
          </p:nvSpPr>
          <p:spPr>
            <a:xfrm>
              <a:off x="6752259" y="1540693"/>
              <a:ext cx="2518528" cy="426477"/>
            </a:xfrm>
            <a:custGeom>
              <a:avLst/>
              <a:gdLst>
                <a:gd name="connsiteX0" fmla="*/ 0 w 2595621"/>
                <a:gd name="connsiteY0" fmla="*/ 0 h 360000"/>
                <a:gd name="connsiteX1" fmla="*/ 2415621 w 2595621"/>
                <a:gd name="connsiteY1" fmla="*/ 0 h 360000"/>
                <a:gd name="connsiteX2" fmla="*/ 2595621 w 2595621"/>
                <a:gd name="connsiteY2" fmla="*/ 180000 h 360000"/>
                <a:gd name="connsiteX3" fmla="*/ 2415621 w 2595621"/>
                <a:gd name="connsiteY3" fmla="*/ 360000 h 360000"/>
                <a:gd name="connsiteX4" fmla="*/ 0 w 2595621"/>
                <a:gd name="connsiteY4" fmla="*/ 360000 h 360000"/>
                <a:gd name="connsiteX5" fmla="*/ 180000 w 2595621"/>
                <a:gd name="connsiteY5" fmla="*/ 180000 h 360000"/>
                <a:gd name="connsiteX6" fmla="*/ 0 w 2595621"/>
                <a:gd name="connsiteY6" fmla="*/ 0 h 36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621" h="360000">
                  <a:moveTo>
                    <a:pt x="0" y="0"/>
                  </a:moveTo>
                  <a:lnTo>
                    <a:pt x="2415621" y="0"/>
                  </a:lnTo>
                  <a:lnTo>
                    <a:pt x="2595621" y="180000"/>
                  </a:lnTo>
                  <a:lnTo>
                    <a:pt x="2415621" y="360000"/>
                  </a:lnTo>
                  <a:lnTo>
                    <a:pt x="0" y="360000"/>
                  </a:lnTo>
                  <a:lnTo>
                    <a:pt x="180000" y="18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580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spcFirstLastPara="0" vert="horz" wrap="square" lIns="18000" tIns="18000" rIns="18000" bIns="18000" numCol="1" spcCol="1270" anchor="ctr" anchorCtr="0">
              <a:no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8890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Insight</a:t>
              </a:r>
            </a:p>
          </p:txBody>
        </p:sp>
        <p:sp>
          <p:nvSpPr>
            <p:cNvPr id="48" name="TextBox 19"/>
            <p:cNvSpPr txBox="1"/>
            <p:nvPr/>
          </p:nvSpPr>
          <p:spPr bwMode="auto">
            <a:xfrm>
              <a:off x="5975218" y="2540866"/>
              <a:ext cx="2016120" cy="22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What’s the best action to take?</a:t>
              </a:r>
            </a:p>
          </p:txBody>
        </p:sp>
        <p:sp>
          <p:nvSpPr>
            <p:cNvPr id="49" name="TextBox 20"/>
            <p:cNvSpPr txBox="1"/>
            <p:nvPr/>
          </p:nvSpPr>
          <p:spPr bwMode="auto">
            <a:xfrm>
              <a:off x="5658710" y="3059862"/>
              <a:ext cx="1550608" cy="22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What will happen next?</a:t>
              </a:r>
            </a:p>
          </p:txBody>
        </p:sp>
        <p:sp>
          <p:nvSpPr>
            <p:cNvPr id="50" name="TextBox 21"/>
            <p:cNvSpPr txBox="1"/>
            <p:nvPr/>
          </p:nvSpPr>
          <p:spPr bwMode="auto">
            <a:xfrm>
              <a:off x="7072950" y="4074696"/>
              <a:ext cx="2001373" cy="22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What if these trends continue?</a:t>
              </a:r>
            </a:p>
          </p:txBody>
        </p:sp>
        <p:sp>
          <p:nvSpPr>
            <p:cNvPr id="51" name="TextBox 22"/>
            <p:cNvSpPr txBox="1"/>
            <p:nvPr/>
          </p:nvSpPr>
          <p:spPr bwMode="auto">
            <a:xfrm>
              <a:off x="6364066" y="4381439"/>
              <a:ext cx="1514123" cy="22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Why is this happening?</a:t>
              </a:r>
            </a:p>
          </p:txBody>
        </p:sp>
        <p:sp>
          <p:nvSpPr>
            <p:cNvPr id="52" name="TextBox 23"/>
            <p:cNvSpPr txBox="1"/>
            <p:nvPr/>
          </p:nvSpPr>
          <p:spPr bwMode="auto">
            <a:xfrm>
              <a:off x="5576470" y="4799113"/>
              <a:ext cx="1504121" cy="22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What needs attention?</a:t>
              </a:r>
            </a:p>
          </p:txBody>
        </p:sp>
        <p:sp>
          <p:nvSpPr>
            <p:cNvPr id="53" name="TextBox 24"/>
            <p:cNvSpPr txBox="1"/>
            <p:nvPr/>
          </p:nvSpPr>
          <p:spPr bwMode="auto">
            <a:xfrm>
              <a:off x="4893852" y="5054020"/>
              <a:ext cx="1972262" cy="22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Where exactly is the problem?</a:t>
              </a:r>
            </a:p>
          </p:txBody>
        </p:sp>
        <p:sp>
          <p:nvSpPr>
            <p:cNvPr id="55" name="TextBox 25"/>
            <p:cNvSpPr txBox="1"/>
            <p:nvPr/>
          </p:nvSpPr>
          <p:spPr bwMode="auto">
            <a:xfrm>
              <a:off x="4155918" y="5291303"/>
              <a:ext cx="1983996" cy="22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How many, how often, where?</a:t>
              </a:r>
            </a:p>
          </p:txBody>
        </p:sp>
        <p:sp>
          <p:nvSpPr>
            <p:cNvPr id="56" name="TextBox 26"/>
            <p:cNvSpPr txBox="1"/>
            <p:nvPr/>
          </p:nvSpPr>
          <p:spPr bwMode="auto">
            <a:xfrm>
              <a:off x="3363808" y="5572392"/>
              <a:ext cx="1146908" cy="22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What happened?</a:t>
              </a:r>
            </a:p>
          </p:txBody>
        </p:sp>
        <p:sp>
          <p:nvSpPr>
            <p:cNvPr id="57" name="TextBox 27"/>
            <p:cNvSpPr txBox="1"/>
            <p:nvPr/>
          </p:nvSpPr>
          <p:spPr bwMode="auto">
            <a:xfrm>
              <a:off x="2302708" y="5588457"/>
              <a:ext cx="902995" cy="2210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Cleaned Data</a:t>
              </a:r>
            </a:p>
          </p:txBody>
        </p:sp>
        <p:sp>
          <p:nvSpPr>
            <p:cNvPr id="58" name="TextBox 28"/>
            <p:cNvSpPr txBox="1"/>
            <p:nvPr/>
          </p:nvSpPr>
          <p:spPr bwMode="auto">
            <a:xfrm>
              <a:off x="1690329" y="5604032"/>
              <a:ext cx="376954" cy="25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Low</a:t>
              </a:r>
            </a:p>
          </p:txBody>
        </p:sp>
        <p:sp>
          <p:nvSpPr>
            <p:cNvPr id="59" name="TextBox 29"/>
            <p:cNvSpPr txBox="1"/>
            <p:nvPr/>
          </p:nvSpPr>
          <p:spPr bwMode="auto">
            <a:xfrm>
              <a:off x="1654740" y="2077058"/>
              <a:ext cx="412540" cy="25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High</a:t>
              </a:r>
            </a:p>
          </p:txBody>
        </p:sp>
        <p:sp>
          <p:nvSpPr>
            <p:cNvPr id="60" name="TextBox 30"/>
            <p:cNvSpPr txBox="1"/>
            <p:nvPr/>
          </p:nvSpPr>
          <p:spPr bwMode="auto">
            <a:xfrm rot="16200000">
              <a:off x="1384579" y="3820493"/>
              <a:ext cx="1067125" cy="2517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18000" rIns="36000" bIns="18000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85000"/>
                      <a:lumOff val="15000"/>
                    </a:srgbClr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Complexity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7991498" y="2111375"/>
              <a:ext cx="1080000" cy="1080000"/>
            </a:xfrm>
            <a:prstGeom prst="ellipse">
              <a:avLst/>
            </a:prstGeom>
            <a:gradFill rotWithShape="1">
              <a:gsLst>
                <a:gs pos="0">
                  <a:srgbClr val="747678">
                    <a:shade val="51000"/>
                    <a:satMod val="130000"/>
                  </a:srgbClr>
                </a:gs>
                <a:gs pos="80000">
                  <a:srgbClr val="747678">
                    <a:shade val="93000"/>
                    <a:satMod val="130000"/>
                  </a:srgbClr>
                </a:gs>
                <a:gs pos="100000">
                  <a:srgbClr val="747678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747678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Optimisation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6427074" y="3436188"/>
              <a:ext cx="792000" cy="792000"/>
            </a:xfrm>
            <a:prstGeom prst="ellipse">
              <a:avLst/>
            </a:prstGeom>
            <a:gradFill rotWithShape="1">
              <a:gsLst>
                <a:gs pos="0">
                  <a:srgbClr val="009FDA">
                    <a:shade val="51000"/>
                    <a:satMod val="130000"/>
                  </a:srgbClr>
                </a:gs>
                <a:gs pos="80000">
                  <a:srgbClr val="009FDA">
                    <a:shade val="93000"/>
                    <a:satMod val="130000"/>
                  </a:srgbClr>
                </a:gs>
                <a:gs pos="100000">
                  <a:srgbClr val="009FDA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9FD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Forecasting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5662878" y="3875922"/>
              <a:ext cx="720000" cy="756000"/>
            </a:xfrm>
            <a:prstGeom prst="ellipse">
              <a:avLst/>
            </a:prstGeom>
            <a:gradFill rotWithShape="1">
              <a:gsLst>
                <a:gs pos="0">
                  <a:srgbClr val="009FDA">
                    <a:shade val="51000"/>
                    <a:satMod val="130000"/>
                  </a:srgbClr>
                </a:gs>
                <a:gs pos="80000">
                  <a:srgbClr val="009FDA">
                    <a:shade val="93000"/>
                    <a:satMod val="130000"/>
                  </a:srgbClr>
                </a:gs>
                <a:gs pos="100000">
                  <a:srgbClr val="009FDA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9FDA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Statistical</a:t>
              </a:r>
              <a:b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</a:b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Analysis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025439" y="4314071"/>
              <a:ext cx="648000" cy="648000"/>
            </a:xfrm>
            <a:prstGeom prst="ellipse">
              <a:avLst/>
            </a:prstGeom>
            <a:solidFill>
              <a:srgbClr val="009FD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Alerts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7256710" y="2848810"/>
              <a:ext cx="900000" cy="900000"/>
            </a:xfrm>
            <a:prstGeom prst="ellipse">
              <a:avLst/>
            </a:prstGeom>
            <a:gradFill rotWithShape="1">
              <a:gsLst>
                <a:gs pos="0">
                  <a:srgbClr val="747678">
                    <a:shade val="51000"/>
                    <a:satMod val="130000"/>
                  </a:srgbClr>
                </a:gs>
                <a:gs pos="80000">
                  <a:srgbClr val="747678">
                    <a:shade val="93000"/>
                    <a:satMod val="130000"/>
                  </a:srgbClr>
                </a:gs>
                <a:gs pos="100000">
                  <a:srgbClr val="747678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747678">
                  <a:shade val="95000"/>
                  <a:satMod val="105000"/>
                </a:srgbClr>
              </a:solidFill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Predictive</a:t>
              </a:r>
              <a:b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</a:br>
              <a:r>
                <a:rPr kumimoji="0" lang="en-GB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Modelling</a:t>
              </a:r>
            </a:p>
          </p:txBody>
        </p:sp>
        <p:sp>
          <p:nvSpPr>
            <p:cNvPr id="66" name="Oval 65"/>
            <p:cNvSpPr/>
            <p:nvPr/>
          </p:nvSpPr>
          <p:spPr>
            <a:xfrm>
              <a:off x="3695586" y="4915042"/>
              <a:ext cx="540000" cy="540000"/>
            </a:xfrm>
            <a:prstGeom prst="ellipse">
              <a:avLst/>
            </a:prstGeom>
            <a:solidFill>
              <a:srgbClr val="009FD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Ad Hoc</a:t>
              </a:r>
              <a:b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</a:b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Reports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3184827" y="5162694"/>
              <a:ext cx="432000" cy="432000"/>
            </a:xfrm>
            <a:prstGeom prst="ellipse">
              <a:avLst/>
            </a:prstGeom>
            <a:solidFill>
              <a:srgbClr val="009FD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Standard</a:t>
              </a:r>
              <a:b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</a:br>
              <a:r>
                <a:rPr kumimoji="0" lang="en-GB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Reports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4326913" y="4629292"/>
              <a:ext cx="612000" cy="612000"/>
            </a:xfrm>
            <a:prstGeom prst="ellipse">
              <a:avLst/>
            </a:prstGeom>
            <a:solidFill>
              <a:srgbClr val="009FDA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Query</a:t>
              </a:r>
              <a:b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</a:b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Drill</a:t>
              </a:r>
              <a:b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</a:br>
              <a:r>
                <a:rPr kumimoji="0" lang="en-GB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Down</a:t>
              </a:r>
            </a:p>
          </p:txBody>
        </p:sp>
        <p:sp>
          <p:nvSpPr>
            <p:cNvPr id="69" name="Flowchart: Magnetic Disk 68"/>
            <p:cNvSpPr/>
            <p:nvPr/>
          </p:nvSpPr>
          <p:spPr>
            <a:xfrm>
              <a:off x="2633311" y="5383256"/>
              <a:ext cx="241788" cy="202407"/>
            </a:xfrm>
            <a:prstGeom prst="flowChartMagneticDisk">
              <a:avLst/>
            </a:prstGeom>
            <a:solidFill>
              <a:srgbClr val="009FDA">
                <a:lumMod val="40000"/>
                <a:lumOff val="60000"/>
              </a:srgbClr>
            </a:solidFill>
            <a:ln w="9525" cap="flat" cmpd="sng" algn="ctr">
              <a:solidFill>
                <a:srgbClr val="009FDA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9427495" y="2272020"/>
              <a:ext cx="1012346" cy="796890"/>
            </a:xfrm>
            <a:prstGeom prst="roundRect">
              <a:avLst/>
            </a:prstGeom>
            <a:solidFill>
              <a:srgbClr val="FDC82F"/>
            </a:solidFill>
            <a:ln w="9525" cap="flat" cmpd="sng" algn="ctr">
              <a:solidFill>
                <a:srgbClr val="FDC82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Prescriptive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 flipV="1">
              <a:off x="2158227" y="2036956"/>
              <a:ext cx="0" cy="3818868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tailEnd type="triangle"/>
            </a:ln>
            <a:effectLst/>
          </p:spPr>
        </p:cxnSp>
        <p:sp>
          <p:nvSpPr>
            <p:cNvPr id="72" name="Rounded Rectangle 71"/>
            <p:cNvSpPr/>
            <p:nvPr/>
          </p:nvSpPr>
          <p:spPr>
            <a:xfrm>
              <a:off x="9427495" y="3643492"/>
              <a:ext cx="1012346" cy="796890"/>
            </a:xfrm>
            <a:prstGeom prst="roundRect">
              <a:avLst/>
            </a:prstGeom>
            <a:solidFill>
              <a:srgbClr val="FDC82F"/>
            </a:solidFill>
            <a:ln w="9525" cap="flat" cmpd="sng" algn="ctr">
              <a:solidFill>
                <a:srgbClr val="FDC82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Predictive</a:t>
              </a: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9427495" y="5313722"/>
              <a:ext cx="1012346" cy="475321"/>
            </a:xfrm>
            <a:prstGeom prst="roundRect">
              <a:avLst/>
            </a:prstGeom>
            <a:solidFill>
              <a:srgbClr val="FDC82F"/>
            </a:solidFill>
            <a:ln w="9525" cap="flat" cmpd="sng" algn="ctr">
              <a:solidFill>
                <a:srgbClr val="FDC82F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none"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Calibri" pitchFamily="34" charset="0"/>
                </a:rPr>
                <a:t>Descriptive</a:t>
              </a:r>
            </a:p>
          </p:txBody>
        </p:sp>
        <p:sp>
          <p:nvSpPr>
            <p:cNvPr id="74" name="Isosceles Triangle 73"/>
            <p:cNvSpPr/>
            <p:nvPr/>
          </p:nvSpPr>
          <p:spPr>
            <a:xfrm rot="5400000">
              <a:off x="8630296" y="2577389"/>
              <a:ext cx="1281442" cy="173938"/>
            </a:xfrm>
            <a:prstGeom prst="triangle">
              <a:avLst/>
            </a:prstGeom>
            <a:solidFill>
              <a:srgbClr val="747678"/>
            </a:solidFill>
            <a:ln w="952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75" name="Isosceles Triangle 74"/>
            <p:cNvSpPr/>
            <p:nvPr/>
          </p:nvSpPr>
          <p:spPr>
            <a:xfrm rot="5400000">
              <a:off x="8630296" y="3961307"/>
              <a:ext cx="1281442" cy="173938"/>
            </a:xfrm>
            <a:prstGeom prst="triangle">
              <a:avLst/>
            </a:prstGeom>
            <a:solidFill>
              <a:srgbClr val="747678"/>
            </a:solidFill>
            <a:ln w="952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76" name="Isosceles Triangle 75"/>
            <p:cNvSpPr/>
            <p:nvPr/>
          </p:nvSpPr>
          <p:spPr>
            <a:xfrm rot="5400000">
              <a:off x="9021338" y="5476431"/>
              <a:ext cx="499357" cy="173938"/>
            </a:xfrm>
            <a:prstGeom prst="triangle">
              <a:avLst/>
            </a:prstGeom>
            <a:solidFill>
              <a:srgbClr val="747678"/>
            </a:solidFill>
            <a:ln w="9525" cap="flat" cmpd="sng" algn="ctr">
              <a:noFill/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2236464" y="5947773"/>
              <a:ext cx="6864626" cy="530352"/>
            </a:xfrm>
            <a:prstGeom prst="roundRect">
              <a:avLst/>
            </a:prstGeom>
            <a:solidFill>
              <a:srgbClr val="74767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Arial" charset="0"/>
                </a:rPr>
                <a:t>Big Data and Analytics range from reporting and forecasting to advanced predictive models and optimized decisions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8" name="Rounded Rectangle 72">
            <a:extLst>
              <a:ext uri="{FF2B5EF4-FFF2-40B4-BE49-F238E27FC236}">
                <a16:creationId xmlns:a16="http://schemas.microsoft.com/office/drawing/2014/main" id="{4BE991BA-EBE1-4D47-B774-01ED69DA0856}"/>
              </a:ext>
            </a:extLst>
          </p:cNvPr>
          <p:cNvSpPr/>
          <p:nvPr/>
        </p:nvSpPr>
        <p:spPr>
          <a:xfrm>
            <a:off x="9717101" y="4732172"/>
            <a:ext cx="1012346" cy="475321"/>
          </a:xfrm>
          <a:prstGeom prst="roundRect">
            <a:avLst/>
          </a:prstGeom>
          <a:solidFill>
            <a:srgbClr val="FDC82F"/>
          </a:solidFill>
          <a:ln w="9525" cap="flat" cmpd="sng" algn="ctr">
            <a:solidFill>
              <a:srgbClr val="FDC82F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Calibri" pitchFamily="34" charset="0"/>
              </a:rPr>
              <a:t>Diagnostic</a:t>
            </a: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2282C595-C645-48F1-A29E-73C3F9EC6BDA}"/>
              </a:ext>
            </a:extLst>
          </p:cNvPr>
          <p:cNvSpPr/>
          <p:nvPr/>
        </p:nvSpPr>
        <p:spPr>
          <a:xfrm rot="5400000">
            <a:off x="9310944" y="4894881"/>
            <a:ext cx="499357" cy="173938"/>
          </a:xfrm>
          <a:prstGeom prst="triangle">
            <a:avLst/>
          </a:prstGeom>
          <a:solidFill>
            <a:srgbClr val="747678"/>
          </a:solidFill>
          <a:ln w="9525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Calibri" pitchFamily="34" charset="0"/>
              <a:ea typeface="+mn-ea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58762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/>
        </p:nvSpPr>
        <p:spPr>
          <a:xfrm>
            <a:off x="9116353" y="6636718"/>
            <a:ext cx="2133600" cy="1174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290" y="308124"/>
            <a:ext cx="10270415" cy="998344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Comparison (1/2)</a:t>
            </a: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2905034159"/>
              </p:ext>
            </p:extLst>
          </p:nvPr>
        </p:nvGraphicFramePr>
        <p:xfrm>
          <a:off x="2611941" y="1640541"/>
          <a:ext cx="8128000" cy="489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954290" y="1433501"/>
            <a:ext cx="9799099" cy="4610749"/>
            <a:chOff x="954290" y="1433501"/>
            <a:chExt cx="9799099" cy="4610749"/>
          </a:xfrm>
        </p:grpSpPr>
        <p:sp>
          <p:nvSpPr>
            <p:cNvPr id="19" name="Rectangle 18"/>
            <p:cNvSpPr/>
            <p:nvPr/>
          </p:nvSpPr>
          <p:spPr>
            <a:xfrm>
              <a:off x="2663745" y="4038758"/>
              <a:ext cx="2421228" cy="51516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446437" y="4037308"/>
              <a:ext cx="2446986" cy="45719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254887" y="4045270"/>
              <a:ext cx="2498502" cy="45719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54290" y="3078504"/>
              <a:ext cx="1644203" cy="914400"/>
            </a:xfrm>
            <a:prstGeom prst="rect">
              <a:avLst/>
            </a:prstGeom>
            <a:solidFill>
              <a:srgbClr val="009FDA">
                <a:lumMod val="20000"/>
                <a:lumOff val="8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What the user needs to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DO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54290" y="4479770"/>
              <a:ext cx="1644203" cy="1005840"/>
            </a:xfrm>
            <a:prstGeom prst="rect">
              <a:avLst/>
            </a:prstGeom>
            <a:solidFill>
              <a:srgbClr val="009FDA">
                <a:lumMod val="20000"/>
                <a:lumOff val="80000"/>
              </a:srgbClr>
            </a:solidFill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What the user needs to </a:t>
              </a: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KNOW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46437" y="5988809"/>
              <a:ext cx="2446986" cy="45719"/>
            </a:xfrm>
            <a:prstGeom prst="rect">
              <a:avLst/>
            </a:prstGeom>
            <a:solidFill>
              <a:srgbClr val="7030A0"/>
            </a:solidFill>
            <a:ln w="254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48163" y="5972773"/>
              <a:ext cx="2498502" cy="45719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11941" y="1433501"/>
              <a:ext cx="2524836" cy="369332"/>
            </a:xfrm>
            <a:prstGeom prst="rect">
              <a:avLst/>
            </a:prstGeom>
            <a:solidFill>
              <a:srgbClr val="92D05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DESCRIPTIVE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663745" y="5992734"/>
              <a:ext cx="2421228" cy="51516"/>
            </a:xfrm>
            <a:prstGeom prst="rect">
              <a:avLst/>
            </a:prstGeom>
            <a:solidFill>
              <a:srgbClr val="92D050"/>
            </a:solidFill>
            <a:ln w="254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425573" y="1455875"/>
              <a:ext cx="2488714" cy="369332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</a:rPr>
                <a:t>     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PREDICTIVE</a:t>
              </a: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</a:rPr>
                <a:t>	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25732" y="1455875"/>
              <a:ext cx="2485746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PRESCRIPTIVE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043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 bwMode="auto">
          <a:xfrm>
            <a:off x="954289" y="412465"/>
            <a:ext cx="10850034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3200">
                <a:solidFill>
                  <a:srgbClr val="F86B1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3200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3200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3200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3200">
                <a:solidFill>
                  <a:schemeClr val="tx2"/>
                </a:solidFill>
                <a:latin typeface="Arial" charset="0"/>
              </a:defRPr>
            </a:lvl5pPr>
            <a:lvl6pPr marL="457164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6pPr>
            <a:lvl7pPr marL="914328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7pPr>
            <a:lvl8pPr marL="1371493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8pPr>
            <a:lvl9pPr marL="1828657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600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Comparison (2/2)</a:t>
            </a: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30127334"/>
              </p:ext>
            </p:extLst>
          </p:nvPr>
        </p:nvGraphicFramePr>
        <p:xfrm>
          <a:off x="2611941" y="1451355"/>
          <a:ext cx="8128000" cy="489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Rectangle 17"/>
          <p:cNvSpPr/>
          <p:nvPr/>
        </p:nvSpPr>
        <p:spPr>
          <a:xfrm>
            <a:off x="2663745" y="4725482"/>
            <a:ext cx="2421228" cy="51516"/>
          </a:xfrm>
          <a:prstGeom prst="rect">
            <a:avLst/>
          </a:prstGeom>
          <a:solidFill>
            <a:srgbClr val="92D050"/>
          </a:solidFill>
          <a:ln w="25400" cap="flat" cmpd="sng" algn="ctr">
            <a:solidFill>
              <a:srgbClr val="92D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92D05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46437" y="4731279"/>
            <a:ext cx="2446986" cy="45719"/>
          </a:xfrm>
          <a:prstGeom prst="rect">
            <a:avLst/>
          </a:prstGeom>
          <a:solidFill>
            <a:srgbClr val="7030A0"/>
          </a:solidFill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12976" y="4731279"/>
            <a:ext cx="2498502" cy="45719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4290" y="3054131"/>
            <a:ext cx="1644203" cy="584775"/>
          </a:xfrm>
          <a:prstGeom prst="rect">
            <a:avLst/>
          </a:prstGeom>
          <a:solidFill>
            <a:srgbClr val="009FDA">
              <a:lumMod val="20000"/>
              <a:lumOff val="80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How analytics gets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</a:rPr>
              <a:t>ANSWERS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4289" y="4947781"/>
            <a:ext cx="1644203" cy="830997"/>
          </a:xfrm>
          <a:prstGeom prst="rect">
            <a:avLst/>
          </a:prstGeom>
          <a:solidFill>
            <a:srgbClr val="009FDA">
              <a:lumMod val="20000"/>
              <a:lumOff val="80000"/>
            </a:srgb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What makes this analysis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</a:rPr>
              <a:t>POSSIBLE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11941" y="1202374"/>
            <a:ext cx="2524836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DESCRIPTIVE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25573" y="1202374"/>
            <a:ext cx="2488714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Arial"/>
              </a:rPr>
              <a:t>      </a:t>
            </a: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PREDICTIVE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	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254195" y="1202374"/>
            <a:ext cx="2485746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PRESCRIPTIVE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497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01828" y="1410163"/>
            <a:ext cx="4584879" cy="397031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Example:</a:t>
            </a:r>
          </a:p>
          <a:p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nl-NL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Descriptive Analytics</a:t>
            </a:r>
          </a:p>
          <a:p>
            <a:r>
              <a:rPr lang="nl-NL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Predictive Analytics</a:t>
            </a:r>
          </a:p>
          <a:p>
            <a:r>
              <a:rPr lang="nl-NL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Prescriptive Analytics</a:t>
            </a:r>
            <a:endParaRPr lang="en-US" sz="3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41" y="192548"/>
            <a:ext cx="5282292" cy="66654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9355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Traffic Management: Descriptive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75222" y="5763491"/>
            <a:ext cx="8039287" cy="1385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039091" y="1494697"/>
            <a:ext cx="0" cy="44787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bject 19"/>
          <p:cNvSpPr/>
          <p:nvPr/>
        </p:nvSpPr>
        <p:spPr>
          <a:xfrm>
            <a:off x="1243583" y="1588146"/>
            <a:ext cx="7266432" cy="4081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object 5"/>
          <p:cNvSpPr txBox="1"/>
          <p:nvPr/>
        </p:nvSpPr>
        <p:spPr>
          <a:xfrm rot="16200000">
            <a:off x="411039" y="3463993"/>
            <a:ext cx="80019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spc="-259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</a:t>
            </a:r>
            <a:r>
              <a:rPr sz="3600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alue</a:t>
            </a:r>
            <a:endParaRPr sz="24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object 8"/>
          <p:cNvSpPr txBox="1"/>
          <p:nvPr/>
        </p:nvSpPr>
        <p:spPr>
          <a:xfrm>
            <a:off x="4303077" y="5870795"/>
            <a:ext cx="1147445" cy="379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Difficul</a:t>
            </a:r>
            <a:r>
              <a:rPr sz="3600" spc="-9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sz="3600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</a:t>
            </a:r>
            <a:endParaRPr sz="24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object 29"/>
          <p:cNvSpPr/>
          <p:nvPr/>
        </p:nvSpPr>
        <p:spPr>
          <a:xfrm>
            <a:off x="1902460" y="2574416"/>
            <a:ext cx="5976873" cy="2956559"/>
          </a:xfrm>
          <a:custGeom>
            <a:avLst/>
            <a:gdLst/>
            <a:ahLst/>
            <a:cxnLst/>
            <a:rect l="l" t="t" r="r" b="b"/>
            <a:pathLst>
              <a:path w="5976873" h="2956559">
                <a:moveTo>
                  <a:pt x="0" y="2727197"/>
                </a:moveTo>
                <a:lnTo>
                  <a:pt x="105282" y="2956559"/>
                </a:lnTo>
                <a:lnTo>
                  <a:pt x="5800090" y="344042"/>
                </a:lnTo>
                <a:lnTo>
                  <a:pt x="5852668" y="458723"/>
                </a:lnTo>
                <a:lnTo>
                  <a:pt x="5976873" y="124205"/>
                </a:lnTo>
                <a:lnTo>
                  <a:pt x="5642229" y="0"/>
                </a:lnTo>
                <a:lnTo>
                  <a:pt x="5694807" y="114680"/>
                </a:lnTo>
                <a:lnTo>
                  <a:pt x="0" y="2727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66544" y="4797943"/>
            <a:ext cx="1181735" cy="609716"/>
          </a:xfrm>
          <a:custGeom>
            <a:avLst/>
            <a:gdLst/>
            <a:ahLst/>
            <a:cxnLst/>
            <a:rect l="l" t="t" r="r" b="b"/>
            <a:pathLst>
              <a:path w="1181735" h="609716">
                <a:moveTo>
                  <a:pt x="503936" y="294883"/>
                </a:moveTo>
                <a:lnTo>
                  <a:pt x="505189" y="288804"/>
                </a:lnTo>
                <a:lnTo>
                  <a:pt x="498729" y="274436"/>
                </a:lnTo>
                <a:lnTo>
                  <a:pt x="483869" y="281167"/>
                </a:lnTo>
                <a:lnTo>
                  <a:pt x="537463" y="399404"/>
                </a:lnTo>
                <a:lnTo>
                  <a:pt x="507238" y="293359"/>
                </a:lnTo>
                <a:lnTo>
                  <a:pt x="505189" y="288804"/>
                </a:lnTo>
                <a:lnTo>
                  <a:pt x="503936" y="294883"/>
                </a:lnTo>
                <a:close/>
              </a:path>
              <a:path w="1181735" h="609716">
                <a:moveTo>
                  <a:pt x="507238" y="293359"/>
                </a:moveTo>
                <a:lnTo>
                  <a:pt x="537463" y="399404"/>
                </a:lnTo>
                <a:lnTo>
                  <a:pt x="552323" y="392673"/>
                </a:lnTo>
                <a:lnTo>
                  <a:pt x="521588" y="324855"/>
                </a:lnTo>
                <a:lnTo>
                  <a:pt x="518340" y="316297"/>
                </a:lnTo>
                <a:lnTo>
                  <a:pt x="516116" y="303951"/>
                </a:lnTo>
                <a:lnTo>
                  <a:pt x="517270" y="292470"/>
                </a:lnTo>
                <a:lnTo>
                  <a:pt x="517506" y="291548"/>
                </a:lnTo>
                <a:lnTo>
                  <a:pt x="523417" y="279577"/>
                </a:lnTo>
                <a:lnTo>
                  <a:pt x="533526" y="271896"/>
                </a:lnTo>
                <a:lnTo>
                  <a:pt x="540231" y="269592"/>
                </a:lnTo>
                <a:lnTo>
                  <a:pt x="550745" y="269299"/>
                </a:lnTo>
                <a:lnTo>
                  <a:pt x="560261" y="273523"/>
                </a:lnTo>
                <a:lnTo>
                  <a:pt x="568785" y="282262"/>
                </a:lnTo>
                <a:lnTo>
                  <a:pt x="576326" y="295518"/>
                </a:lnTo>
                <a:lnTo>
                  <a:pt x="608838" y="367019"/>
                </a:lnTo>
                <a:lnTo>
                  <a:pt x="623569" y="360288"/>
                </a:lnTo>
                <a:lnTo>
                  <a:pt x="592328" y="291327"/>
                </a:lnTo>
                <a:lnTo>
                  <a:pt x="589496" y="283889"/>
                </a:lnTo>
                <a:lnTo>
                  <a:pt x="587508" y="271568"/>
                </a:lnTo>
                <a:lnTo>
                  <a:pt x="589026" y="259704"/>
                </a:lnTo>
                <a:lnTo>
                  <a:pt x="595591" y="246752"/>
                </a:lnTo>
                <a:lnTo>
                  <a:pt x="605536" y="239130"/>
                </a:lnTo>
                <a:lnTo>
                  <a:pt x="614553" y="235193"/>
                </a:lnTo>
                <a:lnTo>
                  <a:pt x="622300" y="234812"/>
                </a:lnTo>
                <a:lnTo>
                  <a:pt x="628776" y="238241"/>
                </a:lnTo>
                <a:lnTo>
                  <a:pt x="632794" y="241049"/>
                </a:lnTo>
                <a:lnTo>
                  <a:pt x="640370" y="250120"/>
                </a:lnTo>
                <a:lnTo>
                  <a:pt x="647826" y="264022"/>
                </a:lnTo>
                <a:lnTo>
                  <a:pt x="679957" y="334634"/>
                </a:lnTo>
                <a:lnTo>
                  <a:pt x="694817" y="327903"/>
                </a:lnTo>
                <a:lnTo>
                  <a:pt x="661797" y="255386"/>
                </a:lnTo>
                <a:lnTo>
                  <a:pt x="658485" y="248642"/>
                </a:lnTo>
                <a:lnTo>
                  <a:pt x="650887" y="236782"/>
                </a:lnTo>
                <a:lnTo>
                  <a:pt x="642439" y="228088"/>
                </a:lnTo>
                <a:lnTo>
                  <a:pt x="633144" y="222563"/>
                </a:lnTo>
                <a:lnTo>
                  <a:pt x="623004" y="220210"/>
                </a:lnTo>
                <a:lnTo>
                  <a:pt x="612022" y="221033"/>
                </a:lnTo>
                <a:lnTo>
                  <a:pt x="600201" y="225033"/>
                </a:lnTo>
                <a:lnTo>
                  <a:pt x="588818" y="232466"/>
                </a:lnTo>
                <a:lnTo>
                  <a:pt x="580644" y="242559"/>
                </a:lnTo>
                <a:lnTo>
                  <a:pt x="575717" y="255122"/>
                </a:lnTo>
                <a:lnTo>
                  <a:pt x="575691" y="267451"/>
                </a:lnTo>
                <a:lnTo>
                  <a:pt x="571500" y="260847"/>
                </a:lnTo>
                <a:lnTo>
                  <a:pt x="565023" y="256402"/>
                </a:lnTo>
                <a:lnTo>
                  <a:pt x="556387" y="254116"/>
                </a:lnTo>
                <a:lnTo>
                  <a:pt x="554719" y="253714"/>
                </a:lnTo>
                <a:lnTo>
                  <a:pt x="542511" y="253164"/>
                </a:lnTo>
                <a:lnTo>
                  <a:pt x="530225" y="256783"/>
                </a:lnTo>
                <a:lnTo>
                  <a:pt x="522356" y="261193"/>
                </a:lnTo>
                <a:lnTo>
                  <a:pt x="512889" y="270014"/>
                </a:lnTo>
                <a:lnTo>
                  <a:pt x="506749" y="281244"/>
                </a:lnTo>
                <a:lnTo>
                  <a:pt x="505189" y="288804"/>
                </a:lnTo>
                <a:lnTo>
                  <a:pt x="507238" y="293359"/>
                </a:lnTo>
                <a:close/>
              </a:path>
              <a:path w="1181735" h="609716">
                <a:moveTo>
                  <a:pt x="685800" y="197474"/>
                </a:moveTo>
                <a:lnTo>
                  <a:pt x="682498" y="203570"/>
                </a:lnTo>
                <a:lnTo>
                  <a:pt x="689737" y="219191"/>
                </a:lnTo>
                <a:lnTo>
                  <a:pt x="694436" y="211533"/>
                </a:lnTo>
                <a:lnTo>
                  <a:pt x="702877" y="200635"/>
                </a:lnTo>
                <a:lnTo>
                  <a:pt x="711942" y="192303"/>
                </a:lnTo>
                <a:lnTo>
                  <a:pt x="721613" y="186552"/>
                </a:lnTo>
                <a:lnTo>
                  <a:pt x="724660" y="185294"/>
                </a:lnTo>
                <a:lnTo>
                  <a:pt x="735599" y="183568"/>
                </a:lnTo>
                <a:lnTo>
                  <a:pt x="745405" y="186715"/>
                </a:lnTo>
                <a:lnTo>
                  <a:pt x="754078" y="194704"/>
                </a:lnTo>
                <a:lnTo>
                  <a:pt x="761619" y="207507"/>
                </a:lnTo>
                <a:lnTo>
                  <a:pt x="730757" y="227446"/>
                </a:lnTo>
                <a:lnTo>
                  <a:pt x="722826" y="233210"/>
                </a:lnTo>
                <a:lnTo>
                  <a:pt x="720851" y="257037"/>
                </a:lnTo>
                <a:lnTo>
                  <a:pt x="721502" y="255871"/>
                </a:lnTo>
                <a:lnTo>
                  <a:pt x="728723" y="247702"/>
                </a:lnTo>
                <a:lnTo>
                  <a:pt x="741044" y="238622"/>
                </a:lnTo>
                <a:lnTo>
                  <a:pt x="767714" y="220969"/>
                </a:lnTo>
                <a:lnTo>
                  <a:pt x="771779" y="229859"/>
                </a:lnTo>
                <a:lnTo>
                  <a:pt x="775521" y="240472"/>
                </a:lnTo>
                <a:lnTo>
                  <a:pt x="776952" y="252709"/>
                </a:lnTo>
                <a:lnTo>
                  <a:pt x="788543" y="257926"/>
                </a:lnTo>
                <a:lnTo>
                  <a:pt x="787561" y="264577"/>
                </a:lnTo>
                <a:lnTo>
                  <a:pt x="795528" y="282183"/>
                </a:lnTo>
                <a:lnTo>
                  <a:pt x="810387" y="275452"/>
                </a:lnTo>
                <a:lnTo>
                  <a:pt x="775716" y="199252"/>
                </a:lnTo>
                <a:lnTo>
                  <a:pt x="768590" y="186542"/>
                </a:lnTo>
                <a:lnTo>
                  <a:pt x="760139" y="177032"/>
                </a:lnTo>
                <a:lnTo>
                  <a:pt x="750443" y="170804"/>
                </a:lnTo>
                <a:lnTo>
                  <a:pt x="741117" y="168021"/>
                </a:lnTo>
                <a:lnTo>
                  <a:pt x="729095" y="168179"/>
                </a:lnTo>
                <a:lnTo>
                  <a:pt x="716280" y="172201"/>
                </a:lnTo>
                <a:lnTo>
                  <a:pt x="709803" y="175249"/>
                </a:lnTo>
                <a:lnTo>
                  <a:pt x="703326" y="179694"/>
                </a:lnTo>
                <a:lnTo>
                  <a:pt x="696849" y="185536"/>
                </a:lnTo>
                <a:lnTo>
                  <a:pt x="690499" y="191378"/>
                </a:lnTo>
                <a:lnTo>
                  <a:pt x="685800" y="197474"/>
                </a:lnTo>
                <a:close/>
              </a:path>
              <a:path w="1181735" h="609716">
                <a:moveTo>
                  <a:pt x="722826" y="233210"/>
                </a:moveTo>
                <a:lnTo>
                  <a:pt x="712984" y="242648"/>
                </a:lnTo>
                <a:lnTo>
                  <a:pt x="706465" y="252484"/>
                </a:lnTo>
                <a:lnTo>
                  <a:pt x="703272" y="262728"/>
                </a:lnTo>
                <a:lnTo>
                  <a:pt x="703409" y="273386"/>
                </a:lnTo>
                <a:lnTo>
                  <a:pt x="706882" y="284469"/>
                </a:lnTo>
                <a:lnTo>
                  <a:pt x="708751" y="288167"/>
                </a:lnTo>
                <a:lnTo>
                  <a:pt x="716948" y="298144"/>
                </a:lnTo>
                <a:lnTo>
                  <a:pt x="728091" y="304535"/>
                </a:lnTo>
                <a:lnTo>
                  <a:pt x="734919" y="306220"/>
                </a:lnTo>
                <a:lnTo>
                  <a:pt x="746922" y="305959"/>
                </a:lnTo>
                <a:lnTo>
                  <a:pt x="759713" y="301868"/>
                </a:lnTo>
                <a:lnTo>
                  <a:pt x="772693" y="293367"/>
                </a:lnTo>
                <a:lnTo>
                  <a:pt x="780795" y="283453"/>
                </a:lnTo>
                <a:lnTo>
                  <a:pt x="786707" y="270364"/>
                </a:lnTo>
                <a:lnTo>
                  <a:pt x="785241" y="259450"/>
                </a:lnTo>
                <a:lnTo>
                  <a:pt x="786707" y="270364"/>
                </a:lnTo>
                <a:lnTo>
                  <a:pt x="787561" y="264577"/>
                </a:lnTo>
                <a:lnTo>
                  <a:pt x="788543" y="257926"/>
                </a:lnTo>
                <a:lnTo>
                  <a:pt x="776952" y="252709"/>
                </a:lnTo>
                <a:lnTo>
                  <a:pt x="775081" y="264403"/>
                </a:lnTo>
                <a:lnTo>
                  <a:pt x="772949" y="269836"/>
                </a:lnTo>
                <a:lnTo>
                  <a:pt x="765545" y="280214"/>
                </a:lnTo>
                <a:lnTo>
                  <a:pt x="754633" y="287517"/>
                </a:lnTo>
                <a:lnTo>
                  <a:pt x="747268" y="290819"/>
                </a:lnTo>
                <a:lnTo>
                  <a:pt x="740663" y="291454"/>
                </a:lnTo>
                <a:lnTo>
                  <a:pt x="734949" y="289422"/>
                </a:lnTo>
                <a:lnTo>
                  <a:pt x="729107" y="287263"/>
                </a:lnTo>
                <a:lnTo>
                  <a:pt x="724788" y="283199"/>
                </a:lnTo>
                <a:lnTo>
                  <a:pt x="721994" y="276976"/>
                </a:lnTo>
                <a:lnTo>
                  <a:pt x="718438" y="269102"/>
                </a:lnTo>
                <a:lnTo>
                  <a:pt x="718057" y="262371"/>
                </a:lnTo>
                <a:lnTo>
                  <a:pt x="720851" y="257037"/>
                </a:lnTo>
                <a:lnTo>
                  <a:pt x="722826" y="233210"/>
                </a:lnTo>
                <a:close/>
              </a:path>
              <a:path w="1181735" h="609716">
                <a:moveTo>
                  <a:pt x="808736" y="133720"/>
                </a:moveTo>
                <a:lnTo>
                  <a:pt x="793750" y="100827"/>
                </a:lnTo>
                <a:lnTo>
                  <a:pt x="790320" y="103240"/>
                </a:lnTo>
                <a:lnTo>
                  <a:pt x="787907" y="105018"/>
                </a:lnTo>
                <a:lnTo>
                  <a:pt x="784732" y="107939"/>
                </a:lnTo>
                <a:lnTo>
                  <a:pt x="780795" y="111622"/>
                </a:lnTo>
                <a:lnTo>
                  <a:pt x="793876" y="140451"/>
                </a:lnTo>
                <a:lnTo>
                  <a:pt x="773557" y="149722"/>
                </a:lnTo>
                <a:lnTo>
                  <a:pt x="779780" y="163438"/>
                </a:lnTo>
                <a:lnTo>
                  <a:pt x="800226" y="154294"/>
                </a:lnTo>
                <a:lnTo>
                  <a:pt x="833882" y="228335"/>
                </a:lnTo>
                <a:lnTo>
                  <a:pt x="836623" y="233825"/>
                </a:lnTo>
                <a:lnTo>
                  <a:pt x="844495" y="244455"/>
                </a:lnTo>
                <a:lnTo>
                  <a:pt x="853695" y="250416"/>
                </a:lnTo>
                <a:lnTo>
                  <a:pt x="864215" y="251725"/>
                </a:lnTo>
                <a:lnTo>
                  <a:pt x="876045" y="248401"/>
                </a:lnTo>
                <a:lnTo>
                  <a:pt x="880999" y="246115"/>
                </a:lnTo>
                <a:lnTo>
                  <a:pt x="886079" y="241924"/>
                </a:lnTo>
                <a:lnTo>
                  <a:pt x="891286" y="235828"/>
                </a:lnTo>
                <a:lnTo>
                  <a:pt x="885317" y="222747"/>
                </a:lnTo>
                <a:lnTo>
                  <a:pt x="879729" y="228589"/>
                </a:lnTo>
                <a:lnTo>
                  <a:pt x="875030" y="232272"/>
                </a:lnTo>
                <a:lnTo>
                  <a:pt x="871093" y="234050"/>
                </a:lnTo>
                <a:lnTo>
                  <a:pt x="866013" y="236336"/>
                </a:lnTo>
                <a:lnTo>
                  <a:pt x="861694" y="236590"/>
                </a:lnTo>
                <a:lnTo>
                  <a:pt x="858266" y="234558"/>
                </a:lnTo>
                <a:lnTo>
                  <a:pt x="854837" y="232526"/>
                </a:lnTo>
                <a:lnTo>
                  <a:pt x="851407" y="227827"/>
                </a:lnTo>
                <a:lnTo>
                  <a:pt x="848106" y="220334"/>
                </a:lnTo>
                <a:lnTo>
                  <a:pt x="814958" y="147563"/>
                </a:lnTo>
                <a:lnTo>
                  <a:pt x="844931" y="133847"/>
                </a:lnTo>
                <a:lnTo>
                  <a:pt x="838707" y="120131"/>
                </a:lnTo>
                <a:lnTo>
                  <a:pt x="808736" y="133720"/>
                </a:lnTo>
                <a:close/>
              </a:path>
              <a:path w="1181735" h="609716">
                <a:moveTo>
                  <a:pt x="837692" y="71490"/>
                </a:moveTo>
                <a:lnTo>
                  <a:pt x="837819" y="74538"/>
                </a:lnTo>
                <a:lnTo>
                  <a:pt x="839216" y="77586"/>
                </a:lnTo>
                <a:lnTo>
                  <a:pt x="840613" y="80888"/>
                </a:lnTo>
                <a:lnTo>
                  <a:pt x="842899" y="82920"/>
                </a:lnTo>
                <a:lnTo>
                  <a:pt x="845947" y="84063"/>
                </a:lnTo>
                <a:lnTo>
                  <a:pt x="848994" y="85079"/>
                </a:lnTo>
                <a:lnTo>
                  <a:pt x="851916" y="84952"/>
                </a:lnTo>
                <a:lnTo>
                  <a:pt x="854837" y="83682"/>
                </a:lnTo>
                <a:lnTo>
                  <a:pt x="857885" y="82285"/>
                </a:lnTo>
                <a:lnTo>
                  <a:pt x="860044" y="79999"/>
                </a:lnTo>
                <a:lnTo>
                  <a:pt x="861187" y="76951"/>
                </a:lnTo>
                <a:lnTo>
                  <a:pt x="862330" y="73776"/>
                </a:lnTo>
                <a:lnTo>
                  <a:pt x="862203" y="70728"/>
                </a:lnTo>
                <a:lnTo>
                  <a:pt x="860932" y="67807"/>
                </a:lnTo>
                <a:lnTo>
                  <a:pt x="859408" y="64632"/>
                </a:lnTo>
                <a:lnTo>
                  <a:pt x="857123" y="62600"/>
                </a:lnTo>
                <a:lnTo>
                  <a:pt x="854075" y="61711"/>
                </a:lnTo>
                <a:lnTo>
                  <a:pt x="851026" y="60822"/>
                </a:lnTo>
                <a:lnTo>
                  <a:pt x="847979" y="61076"/>
                </a:lnTo>
                <a:lnTo>
                  <a:pt x="845057" y="62346"/>
                </a:lnTo>
                <a:lnTo>
                  <a:pt x="842391" y="63616"/>
                </a:lnTo>
                <a:lnTo>
                  <a:pt x="840358" y="65648"/>
                </a:lnTo>
                <a:lnTo>
                  <a:pt x="839088" y="68569"/>
                </a:lnTo>
                <a:lnTo>
                  <a:pt x="837692" y="71490"/>
                </a:lnTo>
                <a:close/>
              </a:path>
              <a:path w="1181735" h="609716">
                <a:moveTo>
                  <a:pt x="873379" y="104383"/>
                </a:moveTo>
                <a:lnTo>
                  <a:pt x="858519" y="111114"/>
                </a:lnTo>
                <a:lnTo>
                  <a:pt x="912113" y="229224"/>
                </a:lnTo>
                <a:lnTo>
                  <a:pt x="926973" y="222493"/>
                </a:lnTo>
                <a:lnTo>
                  <a:pt x="873379" y="104383"/>
                </a:lnTo>
                <a:close/>
              </a:path>
              <a:path w="1181735" h="609716">
                <a:moveTo>
                  <a:pt x="971425" y="194193"/>
                </a:moveTo>
                <a:lnTo>
                  <a:pt x="965223" y="175214"/>
                </a:lnTo>
                <a:lnTo>
                  <a:pt x="955390" y="168423"/>
                </a:lnTo>
                <a:lnTo>
                  <a:pt x="946958" y="158808"/>
                </a:lnTo>
                <a:lnTo>
                  <a:pt x="939926" y="146420"/>
                </a:lnTo>
                <a:lnTo>
                  <a:pt x="939701" y="176192"/>
                </a:lnTo>
                <a:lnTo>
                  <a:pt x="949072" y="184368"/>
                </a:lnTo>
                <a:lnTo>
                  <a:pt x="959738" y="190489"/>
                </a:lnTo>
                <a:lnTo>
                  <a:pt x="971425" y="194193"/>
                </a:lnTo>
                <a:close/>
              </a:path>
              <a:path w="1181735" h="609716">
                <a:moveTo>
                  <a:pt x="924888" y="88569"/>
                </a:moveTo>
                <a:lnTo>
                  <a:pt x="919480" y="100065"/>
                </a:lnTo>
                <a:lnTo>
                  <a:pt x="918257" y="104095"/>
                </a:lnTo>
                <a:lnTo>
                  <a:pt x="916446" y="115515"/>
                </a:lnTo>
                <a:lnTo>
                  <a:pt x="916887" y="127510"/>
                </a:lnTo>
                <a:lnTo>
                  <a:pt x="919588" y="140061"/>
                </a:lnTo>
                <a:lnTo>
                  <a:pt x="924560" y="153151"/>
                </a:lnTo>
                <a:lnTo>
                  <a:pt x="931615" y="165962"/>
                </a:lnTo>
                <a:lnTo>
                  <a:pt x="939701" y="176192"/>
                </a:lnTo>
                <a:lnTo>
                  <a:pt x="939926" y="146420"/>
                </a:lnTo>
                <a:lnTo>
                  <a:pt x="937702" y="141089"/>
                </a:lnTo>
                <a:lnTo>
                  <a:pt x="933972" y="128216"/>
                </a:lnTo>
                <a:lnTo>
                  <a:pt x="933007" y="116241"/>
                </a:lnTo>
                <a:lnTo>
                  <a:pt x="934847" y="105145"/>
                </a:lnTo>
                <a:lnTo>
                  <a:pt x="939272" y="95370"/>
                </a:lnTo>
                <a:lnTo>
                  <a:pt x="947596" y="85820"/>
                </a:lnTo>
                <a:lnTo>
                  <a:pt x="959231" y="78602"/>
                </a:lnTo>
                <a:lnTo>
                  <a:pt x="970928" y="74724"/>
                </a:lnTo>
                <a:lnTo>
                  <a:pt x="983044" y="74156"/>
                </a:lnTo>
                <a:lnTo>
                  <a:pt x="994410" y="77459"/>
                </a:lnTo>
                <a:lnTo>
                  <a:pt x="1005766" y="85478"/>
                </a:lnTo>
                <a:lnTo>
                  <a:pt x="1013937" y="95430"/>
                </a:lnTo>
                <a:lnTo>
                  <a:pt x="1021080" y="108447"/>
                </a:lnTo>
                <a:lnTo>
                  <a:pt x="1022905" y="112673"/>
                </a:lnTo>
                <a:lnTo>
                  <a:pt x="1026985" y="125693"/>
                </a:lnTo>
                <a:lnTo>
                  <a:pt x="1028281" y="137711"/>
                </a:lnTo>
                <a:lnTo>
                  <a:pt x="1026794" y="148706"/>
                </a:lnTo>
                <a:lnTo>
                  <a:pt x="1022787" y="158109"/>
                </a:lnTo>
                <a:lnTo>
                  <a:pt x="1014504" y="167611"/>
                </a:lnTo>
                <a:lnTo>
                  <a:pt x="1002538" y="174995"/>
                </a:lnTo>
                <a:lnTo>
                  <a:pt x="990278" y="178874"/>
                </a:lnTo>
                <a:lnTo>
                  <a:pt x="978163" y="179254"/>
                </a:lnTo>
                <a:lnTo>
                  <a:pt x="966597" y="175884"/>
                </a:lnTo>
                <a:lnTo>
                  <a:pt x="965223" y="175214"/>
                </a:lnTo>
                <a:lnTo>
                  <a:pt x="971425" y="194193"/>
                </a:lnTo>
                <a:lnTo>
                  <a:pt x="983391" y="195155"/>
                </a:lnTo>
                <a:lnTo>
                  <a:pt x="995713" y="193412"/>
                </a:lnTo>
                <a:lnTo>
                  <a:pt x="1008380" y="188965"/>
                </a:lnTo>
                <a:lnTo>
                  <a:pt x="1019046" y="183068"/>
                </a:lnTo>
                <a:lnTo>
                  <a:pt x="1029164" y="174721"/>
                </a:lnTo>
                <a:lnTo>
                  <a:pt x="1036747" y="164761"/>
                </a:lnTo>
                <a:lnTo>
                  <a:pt x="1041781" y="153151"/>
                </a:lnTo>
                <a:lnTo>
                  <a:pt x="1044246" y="139130"/>
                </a:lnTo>
                <a:lnTo>
                  <a:pt x="1043881" y="127063"/>
                </a:lnTo>
                <a:lnTo>
                  <a:pt x="1041291" y="114631"/>
                </a:lnTo>
                <a:lnTo>
                  <a:pt x="1036447" y="101843"/>
                </a:lnTo>
                <a:lnTo>
                  <a:pt x="1028624" y="87388"/>
                </a:lnTo>
                <a:lnTo>
                  <a:pt x="1020551" y="77023"/>
                </a:lnTo>
                <a:lnTo>
                  <a:pt x="1011386" y="68888"/>
                </a:lnTo>
                <a:lnTo>
                  <a:pt x="1001141" y="62981"/>
                </a:lnTo>
                <a:lnTo>
                  <a:pt x="990436" y="59492"/>
                </a:lnTo>
                <a:lnTo>
                  <a:pt x="978524" y="58412"/>
                </a:lnTo>
                <a:lnTo>
                  <a:pt x="966218" y="60121"/>
                </a:lnTo>
                <a:lnTo>
                  <a:pt x="953516" y="64632"/>
                </a:lnTo>
                <a:lnTo>
                  <a:pt x="942782" y="70465"/>
                </a:lnTo>
                <a:lnTo>
                  <a:pt x="932651" y="78702"/>
                </a:lnTo>
                <a:lnTo>
                  <a:pt x="924888" y="88569"/>
                </a:lnTo>
                <a:close/>
              </a:path>
              <a:path w="1181735" h="609716">
                <a:moveTo>
                  <a:pt x="1057020" y="45836"/>
                </a:moveTo>
                <a:lnTo>
                  <a:pt x="1058168" y="39595"/>
                </a:lnTo>
                <a:lnTo>
                  <a:pt x="1050925" y="23738"/>
                </a:lnTo>
                <a:lnTo>
                  <a:pt x="1036193" y="30469"/>
                </a:lnTo>
                <a:lnTo>
                  <a:pt x="1089787" y="148579"/>
                </a:lnTo>
                <a:lnTo>
                  <a:pt x="1060323" y="44312"/>
                </a:lnTo>
                <a:lnTo>
                  <a:pt x="1058168" y="39595"/>
                </a:lnTo>
                <a:lnTo>
                  <a:pt x="1057020" y="45836"/>
                </a:lnTo>
                <a:close/>
              </a:path>
              <a:path w="1181735" h="609716">
                <a:moveTo>
                  <a:pt x="1060323" y="44312"/>
                </a:moveTo>
                <a:lnTo>
                  <a:pt x="1089787" y="148579"/>
                </a:lnTo>
                <a:lnTo>
                  <a:pt x="1104645" y="141848"/>
                </a:lnTo>
                <a:lnTo>
                  <a:pt x="1073912" y="74284"/>
                </a:lnTo>
                <a:lnTo>
                  <a:pt x="1070828" y="65742"/>
                </a:lnTo>
                <a:lnTo>
                  <a:pt x="1069180" y="53471"/>
                </a:lnTo>
                <a:lnTo>
                  <a:pt x="1070991" y="41518"/>
                </a:lnTo>
                <a:lnTo>
                  <a:pt x="1072817" y="36616"/>
                </a:lnTo>
                <a:lnTo>
                  <a:pt x="1080104" y="26124"/>
                </a:lnTo>
                <a:lnTo>
                  <a:pt x="1091057" y="18785"/>
                </a:lnTo>
                <a:lnTo>
                  <a:pt x="1100574" y="15979"/>
                </a:lnTo>
                <a:lnTo>
                  <a:pt x="1110627" y="16822"/>
                </a:lnTo>
                <a:lnTo>
                  <a:pt x="1119868" y="21952"/>
                </a:lnTo>
                <a:lnTo>
                  <a:pt x="1128290" y="31370"/>
                </a:lnTo>
                <a:lnTo>
                  <a:pt x="1135888" y="45074"/>
                </a:lnTo>
                <a:lnTo>
                  <a:pt x="1167003" y="113527"/>
                </a:lnTo>
                <a:lnTo>
                  <a:pt x="1181735" y="106796"/>
                </a:lnTo>
                <a:lnTo>
                  <a:pt x="1149350" y="35422"/>
                </a:lnTo>
                <a:lnTo>
                  <a:pt x="1147452" y="31434"/>
                </a:lnTo>
                <a:lnTo>
                  <a:pt x="1140134" y="19313"/>
                </a:lnTo>
                <a:lnTo>
                  <a:pt x="1131785" y="10031"/>
                </a:lnTo>
                <a:lnTo>
                  <a:pt x="1122426" y="3545"/>
                </a:lnTo>
                <a:lnTo>
                  <a:pt x="1111453" y="0"/>
                </a:lnTo>
                <a:lnTo>
                  <a:pt x="1099379" y="123"/>
                </a:lnTo>
                <a:lnTo>
                  <a:pt x="1086612" y="4180"/>
                </a:lnTo>
                <a:lnTo>
                  <a:pt x="1074141" y="11638"/>
                </a:lnTo>
                <a:lnTo>
                  <a:pt x="1065206" y="20985"/>
                </a:lnTo>
                <a:lnTo>
                  <a:pt x="1059495" y="32381"/>
                </a:lnTo>
                <a:lnTo>
                  <a:pt x="1058168" y="39595"/>
                </a:lnTo>
                <a:lnTo>
                  <a:pt x="1060323" y="44312"/>
                </a:lnTo>
                <a:close/>
              </a:path>
              <a:path w="1181735" h="609716">
                <a:moveTo>
                  <a:pt x="98932" y="581014"/>
                </a:moveTo>
                <a:lnTo>
                  <a:pt x="37718" y="446394"/>
                </a:lnTo>
                <a:lnTo>
                  <a:pt x="53339" y="439282"/>
                </a:lnTo>
                <a:lnTo>
                  <a:pt x="46736" y="424804"/>
                </a:lnTo>
                <a:lnTo>
                  <a:pt x="0" y="446013"/>
                </a:lnTo>
                <a:lnTo>
                  <a:pt x="6604" y="460491"/>
                </a:lnTo>
                <a:lnTo>
                  <a:pt x="22098" y="453506"/>
                </a:lnTo>
                <a:lnTo>
                  <a:pt x="83312" y="588126"/>
                </a:lnTo>
                <a:lnTo>
                  <a:pt x="67691" y="595238"/>
                </a:lnTo>
                <a:lnTo>
                  <a:pt x="74294" y="609716"/>
                </a:lnTo>
                <a:lnTo>
                  <a:pt x="121031" y="588380"/>
                </a:lnTo>
                <a:lnTo>
                  <a:pt x="114426" y="573902"/>
                </a:lnTo>
                <a:lnTo>
                  <a:pt x="98932" y="581014"/>
                </a:lnTo>
                <a:close/>
              </a:path>
              <a:path w="1181735" h="609716">
                <a:moveTo>
                  <a:pt x="109347" y="476239"/>
                </a:moveTo>
                <a:lnTo>
                  <a:pt x="110462" y="470115"/>
                </a:lnTo>
                <a:lnTo>
                  <a:pt x="103250" y="454014"/>
                </a:lnTo>
                <a:lnTo>
                  <a:pt x="88392" y="460745"/>
                </a:lnTo>
                <a:lnTo>
                  <a:pt x="141986" y="578982"/>
                </a:lnTo>
                <a:lnTo>
                  <a:pt x="112522" y="474715"/>
                </a:lnTo>
                <a:lnTo>
                  <a:pt x="110462" y="470115"/>
                </a:lnTo>
                <a:lnTo>
                  <a:pt x="109347" y="476239"/>
                </a:lnTo>
                <a:close/>
              </a:path>
              <a:path w="1181735" h="609716">
                <a:moveTo>
                  <a:pt x="112522" y="474715"/>
                </a:moveTo>
                <a:lnTo>
                  <a:pt x="141986" y="578982"/>
                </a:lnTo>
                <a:lnTo>
                  <a:pt x="156844" y="572251"/>
                </a:lnTo>
                <a:lnTo>
                  <a:pt x="126237" y="504687"/>
                </a:lnTo>
                <a:lnTo>
                  <a:pt x="123101" y="496145"/>
                </a:lnTo>
                <a:lnTo>
                  <a:pt x="121473" y="483874"/>
                </a:lnTo>
                <a:lnTo>
                  <a:pt x="123317" y="471921"/>
                </a:lnTo>
                <a:lnTo>
                  <a:pt x="125138" y="466966"/>
                </a:lnTo>
                <a:lnTo>
                  <a:pt x="132355" y="456460"/>
                </a:lnTo>
                <a:lnTo>
                  <a:pt x="143256" y="449061"/>
                </a:lnTo>
                <a:lnTo>
                  <a:pt x="152832" y="446248"/>
                </a:lnTo>
                <a:lnTo>
                  <a:pt x="162867" y="447118"/>
                </a:lnTo>
                <a:lnTo>
                  <a:pt x="172092" y="452275"/>
                </a:lnTo>
                <a:lnTo>
                  <a:pt x="180501" y="461726"/>
                </a:lnTo>
                <a:lnTo>
                  <a:pt x="188087" y="475477"/>
                </a:lnTo>
                <a:lnTo>
                  <a:pt x="219201" y="543930"/>
                </a:lnTo>
                <a:lnTo>
                  <a:pt x="234061" y="537199"/>
                </a:lnTo>
                <a:lnTo>
                  <a:pt x="201549" y="465698"/>
                </a:lnTo>
                <a:lnTo>
                  <a:pt x="199701" y="461835"/>
                </a:lnTo>
                <a:lnTo>
                  <a:pt x="192405" y="449737"/>
                </a:lnTo>
                <a:lnTo>
                  <a:pt x="184060" y="440449"/>
                </a:lnTo>
                <a:lnTo>
                  <a:pt x="174625" y="433948"/>
                </a:lnTo>
                <a:lnTo>
                  <a:pt x="163711" y="430338"/>
                </a:lnTo>
                <a:lnTo>
                  <a:pt x="151651" y="430462"/>
                </a:lnTo>
                <a:lnTo>
                  <a:pt x="138811" y="434456"/>
                </a:lnTo>
                <a:lnTo>
                  <a:pt x="126342" y="441949"/>
                </a:lnTo>
                <a:lnTo>
                  <a:pt x="117460" y="451338"/>
                </a:lnTo>
                <a:lnTo>
                  <a:pt x="111799" y="462772"/>
                </a:lnTo>
                <a:lnTo>
                  <a:pt x="110462" y="470115"/>
                </a:lnTo>
                <a:lnTo>
                  <a:pt x="112522" y="474715"/>
                </a:lnTo>
                <a:close/>
              </a:path>
              <a:path w="1181735" h="609716">
                <a:moveTo>
                  <a:pt x="198881" y="410580"/>
                </a:moveTo>
                <a:lnTo>
                  <a:pt x="205231" y="424423"/>
                </a:lnTo>
                <a:lnTo>
                  <a:pt x="225679" y="415152"/>
                </a:lnTo>
                <a:lnTo>
                  <a:pt x="273050" y="519419"/>
                </a:lnTo>
                <a:lnTo>
                  <a:pt x="287908" y="512688"/>
                </a:lnTo>
                <a:lnTo>
                  <a:pt x="240537" y="408421"/>
                </a:lnTo>
                <a:lnTo>
                  <a:pt x="270637" y="394705"/>
                </a:lnTo>
                <a:lnTo>
                  <a:pt x="264287" y="380862"/>
                </a:lnTo>
                <a:lnTo>
                  <a:pt x="234187" y="394578"/>
                </a:lnTo>
                <a:lnTo>
                  <a:pt x="226694" y="377941"/>
                </a:lnTo>
                <a:lnTo>
                  <a:pt x="225176" y="374362"/>
                </a:lnTo>
                <a:lnTo>
                  <a:pt x="222112" y="360762"/>
                </a:lnTo>
                <a:lnTo>
                  <a:pt x="224870" y="350525"/>
                </a:lnTo>
                <a:lnTo>
                  <a:pt x="233425" y="343651"/>
                </a:lnTo>
                <a:lnTo>
                  <a:pt x="238506" y="341365"/>
                </a:lnTo>
                <a:lnTo>
                  <a:pt x="243839" y="340222"/>
                </a:lnTo>
                <a:lnTo>
                  <a:pt x="249681" y="340095"/>
                </a:lnTo>
                <a:lnTo>
                  <a:pt x="243331" y="325998"/>
                </a:lnTo>
                <a:lnTo>
                  <a:pt x="237998" y="326125"/>
                </a:lnTo>
                <a:lnTo>
                  <a:pt x="232791" y="327268"/>
                </a:lnTo>
                <a:lnTo>
                  <a:pt x="227711" y="329554"/>
                </a:lnTo>
                <a:lnTo>
                  <a:pt x="224460" y="331212"/>
                </a:lnTo>
                <a:lnTo>
                  <a:pt x="214417" y="339373"/>
                </a:lnTo>
                <a:lnTo>
                  <a:pt x="208025" y="350509"/>
                </a:lnTo>
                <a:lnTo>
                  <a:pt x="206246" y="358657"/>
                </a:lnTo>
                <a:lnTo>
                  <a:pt x="207026" y="370630"/>
                </a:lnTo>
                <a:lnTo>
                  <a:pt x="211455" y="383783"/>
                </a:lnTo>
                <a:lnTo>
                  <a:pt x="219329" y="401309"/>
                </a:lnTo>
                <a:lnTo>
                  <a:pt x="198881" y="410580"/>
                </a:lnTo>
                <a:close/>
              </a:path>
              <a:path w="1181735" h="609716">
                <a:moveTo>
                  <a:pt x="319723" y="443664"/>
                </a:moveTo>
                <a:lnTo>
                  <a:pt x="312674" y="431281"/>
                </a:lnTo>
                <a:lnTo>
                  <a:pt x="312417" y="461004"/>
                </a:lnTo>
                <a:lnTo>
                  <a:pt x="321801" y="469162"/>
                </a:lnTo>
                <a:lnTo>
                  <a:pt x="332486" y="475223"/>
                </a:lnTo>
                <a:lnTo>
                  <a:pt x="332748" y="475340"/>
                </a:lnTo>
                <a:lnTo>
                  <a:pt x="344310" y="479026"/>
                </a:lnTo>
                <a:lnTo>
                  <a:pt x="338045" y="459987"/>
                </a:lnTo>
                <a:lnTo>
                  <a:pt x="328181" y="453233"/>
                </a:lnTo>
                <a:lnTo>
                  <a:pt x="319723" y="443664"/>
                </a:lnTo>
                <a:close/>
              </a:path>
              <a:path w="1181735" h="609716">
                <a:moveTo>
                  <a:pt x="297759" y="373410"/>
                </a:moveTo>
                <a:lnTo>
                  <a:pt x="292354" y="384926"/>
                </a:lnTo>
                <a:lnTo>
                  <a:pt x="291096" y="388983"/>
                </a:lnTo>
                <a:lnTo>
                  <a:pt x="289259" y="400374"/>
                </a:lnTo>
                <a:lnTo>
                  <a:pt x="289700" y="412336"/>
                </a:lnTo>
                <a:lnTo>
                  <a:pt x="292391" y="424879"/>
                </a:lnTo>
                <a:lnTo>
                  <a:pt x="297306" y="438012"/>
                </a:lnTo>
                <a:lnTo>
                  <a:pt x="304322" y="450760"/>
                </a:lnTo>
                <a:lnTo>
                  <a:pt x="312417" y="461004"/>
                </a:lnTo>
                <a:lnTo>
                  <a:pt x="312674" y="431281"/>
                </a:lnTo>
                <a:lnTo>
                  <a:pt x="310480" y="426013"/>
                </a:lnTo>
                <a:lnTo>
                  <a:pt x="306765" y="413081"/>
                </a:lnTo>
                <a:lnTo>
                  <a:pt x="305809" y="401065"/>
                </a:lnTo>
                <a:lnTo>
                  <a:pt x="307594" y="390006"/>
                </a:lnTo>
                <a:lnTo>
                  <a:pt x="312089" y="380066"/>
                </a:lnTo>
                <a:lnTo>
                  <a:pt x="320427" y="370574"/>
                </a:lnTo>
                <a:lnTo>
                  <a:pt x="332105" y="363336"/>
                </a:lnTo>
                <a:lnTo>
                  <a:pt x="343608" y="359565"/>
                </a:lnTo>
                <a:lnTo>
                  <a:pt x="355746" y="359006"/>
                </a:lnTo>
                <a:lnTo>
                  <a:pt x="367156" y="362320"/>
                </a:lnTo>
                <a:lnTo>
                  <a:pt x="378644" y="370318"/>
                </a:lnTo>
                <a:lnTo>
                  <a:pt x="386823" y="380289"/>
                </a:lnTo>
                <a:lnTo>
                  <a:pt x="393954" y="393308"/>
                </a:lnTo>
                <a:lnTo>
                  <a:pt x="395733" y="397499"/>
                </a:lnTo>
                <a:lnTo>
                  <a:pt x="399755" y="410532"/>
                </a:lnTo>
                <a:lnTo>
                  <a:pt x="401032" y="422562"/>
                </a:lnTo>
                <a:lnTo>
                  <a:pt x="399542" y="433567"/>
                </a:lnTo>
                <a:lnTo>
                  <a:pt x="395568" y="442856"/>
                </a:lnTo>
                <a:lnTo>
                  <a:pt x="387278" y="452385"/>
                </a:lnTo>
                <a:lnTo>
                  <a:pt x="375285" y="459729"/>
                </a:lnTo>
                <a:lnTo>
                  <a:pt x="363081" y="463664"/>
                </a:lnTo>
                <a:lnTo>
                  <a:pt x="350938" y="464017"/>
                </a:lnTo>
                <a:lnTo>
                  <a:pt x="339344" y="460618"/>
                </a:lnTo>
                <a:lnTo>
                  <a:pt x="338045" y="459987"/>
                </a:lnTo>
                <a:lnTo>
                  <a:pt x="344310" y="479026"/>
                </a:lnTo>
                <a:lnTo>
                  <a:pt x="356248" y="479981"/>
                </a:lnTo>
                <a:lnTo>
                  <a:pt x="368562" y="478205"/>
                </a:lnTo>
                <a:lnTo>
                  <a:pt x="381254" y="473699"/>
                </a:lnTo>
                <a:lnTo>
                  <a:pt x="391844" y="467894"/>
                </a:lnTo>
                <a:lnTo>
                  <a:pt x="401947" y="459536"/>
                </a:lnTo>
                <a:lnTo>
                  <a:pt x="409504" y="449533"/>
                </a:lnTo>
                <a:lnTo>
                  <a:pt x="414528" y="437885"/>
                </a:lnTo>
                <a:lnTo>
                  <a:pt x="417053" y="423919"/>
                </a:lnTo>
                <a:lnTo>
                  <a:pt x="416689" y="411876"/>
                </a:lnTo>
                <a:lnTo>
                  <a:pt x="414108" y="399425"/>
                </a:lnTo>
                <a:lnTo>
                  <a:pt x="409320" y="386577"/>
                </a:lnTo>
                <a:lnTo>
                  <a:pt x="401423" y="372206"/>
                </a:lnTo>
                <a:lnTo>
                  <a:pt x="393315" y="361873"/>
                </a:lnTo>
                <a:lnTo>
                  <a:pt x="384136" y="353748"/>
                </a:lnTo>
                <a:lnTo>
                  <a:pt x="373888" y="347842"/>
                </a:lnTo>
                <a:lnTo>
                  <a:pt x="363210" y="344357"/>
                </a:lnTo>
                <a:lnTo>
                  <a:pt x="351290" y="343257"/>
                </a:lnTo>
                <a:lnTo>
                  <a:pt x="338974" y="344927"/>
                </a:lnTo>
                <a:lnTo>
                  <a:pt x="326263" y="349366"/>
                </a:lnTo>
                <a:lnTo>
                  <a:pt x="315594" y="355217"/>
                </a:lnTo>
                <a:lnTo>
                  <a:pt x="305506" y="363498"/>
                </a:lnTo>
                <a:lnTo>
                  <a:pt x="297759" y="373410"/>
                </a:lnTo>
                <a:close/>
              </a:path>
              <a:path w="1181735" h="609716">
                <a:moveTo>
                  <a:pt x="431292" y="335396"/>
                </a:moveTo>
                <a:lnTo>
                  <a:pt x="462533" y="433313"/>
                </a:lnTo>
                <a:lnTo>
                  <a:pt x="434975" y="333745"/>
                </a:lnTo>
                <a:lnTo>
                  <a:pt x="431280" y="325617"/>
                </a:lnTo>
                <a:lnTo>
                  <a:pt x="423544" y="308599"/>
                </a:lnTo>
                <a:lnTo>
                  <a:pt x="408939" y="315203"/>
                </a:lnTo>
                <a:lnTo>
                  <a:pt x="462533" y="433313"/>
                </a:lnTo>
                <a:lnTo>
                  <a:pt x="431292" y="335396"/>
                </a:lnTo>
                <a:close/>
              </a:path>
              <a:path w="1181735" h="609716">
                <a:moveTo>
                  <a:pt x="456819" y="290692"/>
                </a:moveTo>
                <a:lnTo>
                  <a:pt x="452374" y="292724"/>
                </a:lnTo>
                <a:lnTo>
                  <a:pt x="444500" y="296407"/>
                </a:lnTo>
                <a:lnTo>
                  <a:pt x="438657" y="302122"/>
                </a:lnTo>
                <a:lnTo>
                  <a:pt x="434975" y="309996"/>
                </a:lnTo>
                <a:lnTo>
                  <a:pt x="431277" y="322605"/>
                </a:lnTo>
                <a:lnTo>
                  <a:pt x="431280" y="325617"/>
                </a:lnTo>
                <a:lnTo>
                  <a:pt x="434975" y="333745"/>
                </a:lnTo>
                <a:lnTo>
                  <a:pt x="462533" y="433313"/>
                </a:lnTo>
                <a:lnTo>
                  <a:pt x="477138" y="426709"/>
                </a:lnTo>
                <a:lnTo>
                  <a:pt x="451866" y="371083"/>
                </a:lnTo>
                <a:lnTo>
                  <a:pt x="449230" y="364869"/>
                </a:lnTo>
                <a:lnTo>
                  <a:pt x="444874" y="351615"/>
                </a:lnTo>
                <a:lnTo>
                  <a:pt x="442868" y="339717"/>
                </a:lnTo>
                <a:lnTo>
                  <a:pt x="443230" y="329173"/>
                </a:lnTo>
                <a:lnTo>
                  <a:pt x="448596" y="314526"/>
                </a:lnTo>
                <a:lnTo>
                  <a:pt x="457962" y="306821"/>
                </a:lnTo>
                <a:lnTo>
                  <a:pt x="462025" y="304916"/>
                </a:lnTo>
                <a:lnTo>
                  <a:pt x="467360" y="304027"/>
                </a:lnTo>
                <a:lnTo>
                  <a:pt x="473963" y="303900"/>
                </a:lnTo>
                <a:lnTo>
                  <a:pt x="467360" y="289295"/>
                </a:lnTo>
                <a:lnTo>
                  <a:pt x="461899" y="289549"/>
                </a:lnTo>
                <a:lnTo>
                  <a:pt x="456819" y="290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81405" y="2944454"/>
            <a:ext cx="1262039" cy="688621"/>
          </a:xfrm>
          <a:custGeom>
            <a:avLst/>
            <a:gdLst/>
            <a:ahLst/>
            <a:cxnLst/>
            <a:rect l="l" t="t" r="r" b="b"/>
            <a:pathLst>
              <a:path w="1262039" h="688621">
                <a:moveTo>
                  <a:pt x="443270" y="394502"/>
                </a:moveTo>
                <a:lnTo>
                  <a:pt x="477814" y="499150"/>
                </a:lnTo>
                <a:lnTo>
                  <a:pt x="492292" y="491911"/>
                </a:lnTo>
                <a:lnTo>
                  <a:pt x="458891" y="425363"/>
                </a:lnTo>
                <a:lnTo>
                  <a:pt x="455321" y="417070"/>
                </a:lnTo>
                <a:lnTo>
                  <a:pt x="452559" y="404804"/>
                </a:lnTo>
                <a:lnTo>
                  <a:pt x="453176" y="393232"/>
                </a:lnTo>
                <a:lnTo>
                  <a:pt x="453387" y="392250"/>
                </a:lnTo>
                <a:lnTo>
                  <a:pt x="458848" y="380091"/>
                </a:lnTo>
                <a:lnTo>
                  <a:pt x="468670" y="372023"/>
                </a:lnTo>
                <a:lnTo>
                  <a:pt x="475623" y="369334"/>
                </a:lnTo>
                <a:lnTo>
                  <a:pt x="486006" y="368725"/>
                </a:lnTo>
                <a:lnTo>
                  <a:pt x="495594" y="372605"/>
                </a:lnTo>
                <a:lnTo>
                  <a:pt x="504381" y="380984"/>
                </a:lnTo>
                <a:lnTo>
                  <a:pt x="512358" y="393867"/>
                </a:lnTo>
                <a:lnTo>
                  <a:pt x="547664" y="463971"/>
                </a:lnTo>
                <a:lnTo>
                  <a:pt x="562269" y="456605"/>
                </a:lnTo>
                <a:lnTo>
                  <a:pt x="528233" y="389041"/>
                </a:lnTo>
                <a:lnTo>
                  <a:pt x="525152" y="381817"/>
                </a:lnTo>
                <a:lnTo>
                  <a:pt x="522630" y="369560"/>
                </a:lnTo>
                <a:lnTo>
                  <a:pt x="523661" y="357672"/>
                </a:lnTo>
                <a:lnTo>
                  <a:pt x="529657" y="344407"/>
                </a:lnTo>
                <a:lnTo>
                  <a:pt x="539282" y="336463"/>
                </a:lnTo>
                <a:lnTo>
                  <a:pt x="548045" y="332018"/>
                </a:lnTo>
                <a:lnTo>
                  <a:pt x="555792" y="331383"/>
                </a:lnTo>
                <a:lnTo>
                  <a:pt x="562396" y="334558"/>
                </a:lnTo>
                <a:lnTo>
                  <a:pt x="566587" y="337193"/>
                </a:lnTo>
                <a:lnTo>
                  <a:pt x="574588" y="345893"/>
                </a:lnTo>
                <a:lnTo>
                  <a:pt x="582589" y="359450"/>
                </a:lnTo>
                <a:lnTo>
                  <a:pt x="617514" y="428792"/>
                </a:lnTo>
                <a:lnTo>
                  <a:pt x="632119" y="421426"/>
                </a:lnTo>
                <a:lnTo>
                  <a:pt x="596178" y="350306"/>
                </a:lnTo>
                <a:lnTo>
                  <a:pt x="592353" y="343285"/>
                </a:lnTo>
                <a:lnTo>
                  <a:pt x="584312" y="331907"/>
                </a:lnTo>
                <a:lnTo>
                  <a:pt x="575557" y="323689"/>
                </a:lnTo>
                <a:lnTo>
                  <a:pt x="566089" y="318629"/>
                </a:lnTo>
                <a:lnTo>
                  <a:pt x="555912" y="316724"/>
                </a:lnTo>
                <a:lnTo>
                  <a:pt x="545028" y="317971"/>
                </a:lnTo>
                <a:lnTo>
                  <a:pt x="533440" y="322366"/>
                </a:lnTo>
                <a:lnTo>
                  <a:pt x="522288" y="330404"/>
                </a:lnTo>
                <a:lnTo>
                  <a:pt x="514517" y="340781"/>
                </a:lnTo>
                <a:lnTo>
                  <a:pt x="510163" y="353492"/>
                </a:lnTo>
                <a:lnTo>
                  <a:pt x="510580" y="365800"/>
                </a:lnTo>
                <a:lnTo>
                  <a:pt x="506135" y="359450"/>
                </a:lnTo>
                <a:lnTo>
                  <a:pt x="499531" y="355259"/>
                </a:lnTo>
                <a:lnTo>
                  <a:pt x="490768" y="353354"/>
                </a:lnTo>
                <a:lnTo>
                  <a:pt x="489148" y="353035"/>
                </a:lnTo>
                <a:lnTo>
                  <a:pt x="476935" y="352987"/>
                </a:lnTo>
                <a:lnTo>
                  <a:pt x="464733" y="357037"/>
                </a:lnTo>
                <a:lnTo>
                  <a:pt x="457066" y="361719"/>
                </a:lnTo>
                <a:lnTo>
                  <a:pt x="447927" y="370892"/>
                </a:lnTo>
                <a:lnTo>
                  <a:pt x="442265" y="382360"/>
                </a:lnTo>
                <a:lnTo>
                  <a:pt x="441052" y="390067"/>
                </a:lnTo>
                <a:lnTo>
                  <a:pt x="443270" y="394502"/>
                </a:lnTo>
                <a:close/>
              </a:path>
              <a:path w="1262039" h="688621">
                <a:moveTo>
                  <a:pt x="584875" y="249976"/>
                </a:moveTo>
                <a:lnTo>
                  <a:pt x="585002" y="253024"/>
                </a:lnTo>
                <a:lnTo>
                  <a:pt x="586526" y="256072"/>
                </a:lnTo>
                <a:lnTo>
                  <a:pt x="588177" y="259120"/>
                </a:lnTo>
                <a:lnTo>
                  <a:pt x="590463" y="261152"/>
                </a:lnTo>
                <a:lnTo>
                  <a:pt x="593511" y="262168"/>
                </a:lnTo>
                <a:lnTo>
                  <a:pt x="596686" y="263057"/>
                </a:lnTo>
                <a:lnTo>
                  <a:pt x="599607" y="262930"/>
                </a:lnTo>
                <a:lnTo>
                  <a:pt x="602401" y="261406"/>
                </a:lnTo>
                <a:lnTo>
                  <a:pt x="605449" y="260009"/>
                </a:lnTo>
                <a:lnTo>
                  <a:pt x="607481" y="257596"/>
                </a:lnTo>
                <a:lnTo>
                  <a:pt x="608497" y="254421"/>
                </a:lnTo>
                <a:lnTo>
                  <a:pt x="609513" y="251246"/>
                </a:lnTo>
                <a:lnTo>
                  <a:pt x="609259" y="248198"/>
                </a:lnTo>
                <a:lnTo>
                  <a:pt x="607862" y="245277"/>
                </a:lnTo>
                <a:lnTo>
                  <a:pt x="606211" y="242229"/>
                </a:lnTo>
                <a:lnTo>
                  <a:pt x="603925" y="240324"/>
                </a:lnTo>
                <a:lnTo>
                  <a:pt x="600750" y="239562"/>
                </a:lnTo>
                <a:lnTo>
                  <a:pt x="597575" y="238800"/>
                </a:lnTo>
                <a:lnTo>
                  <a:pt x="594654" y="239054"/>
                </a:lnTo>
                <a:lnTo>
                  <a:pt x="591860" y="240451"/>
                </a:lnTo>
                <a:lnTo>
                  <a:pt x="589193" y="241848"/>
                </a:lnTo>
                <a:lnTo>
                  <a:pt x="587288" y="244007"/>
                </a:lnTo>
                <a:lnTo>
                  <a:pt x="586018" y="246928"/>
                </a:lnTo>
                <a:lnTo>
                  <a:pt x="584875" y="249976"/>
                </a:lnTo>
                <a:close/>
              </a:path>
              <a:path w="1262039" h="688621">
                <a:moveTo>
                  <a:pt x="621705" y="281345"/>
                </a:moveTo>
                <a:lnTo>
                  <a:pt x="607227" y="288711"/>
                </a:lnTo>
                <a:lnTo>
                  <a:pt x="665647" y="404535"/>
                </a:lnTo>
                <a:lnTo>
                  <a:pt x="680125" y="397169"/>
                </a:lnTo>
                <a:lnTo>
                  <a:pt x="621705" y="281345"/>
                </a:lnTo>
                <a:close/>
              </a:path>
              <a:path w="1262039" h="688621">
                <a:moveTo>
                  <a:pt x="722670" y="247436"/>
                </a:moveTo>
                <a:lnTo>
                  <a:pt x="696762" y="380278"/>
                </a:lnTo>
                <a:lnTo>
                  <a:pt x="700191" y="387136"/>
                </a:lnTo>
                <a:lnTo>
                  <a:pt x="793028" y="340273"/>
                </a:lnTo>
                <a:lnTo>
                  <a:pt x="786297" y="326811"/>
                </a:lnTo>
                <a:lnTo>
                  <a:pt x="714288" y="363006"/>
                </a:lnTo>
                <a:lnTo>
                  <a:pt x="740196" y="228767"/>
                </a:lnTo>
                <a:lnTo>
                  <a:pt x="737402" y="223052"/>
                </a:lnTo>
                <a:lnTo>
                  <a:pt x="647105" y="268518"/>
                </a:lnTo>
                <a:lnTo>
                  <a:pt x="653963" y="282107"/>
                </a:lnTo>
                <a:lnTo>
                  <a:pt x="722670" y="247436"/>
                </a:lnTo>
                <a:close/>
              </a:path>
              <a:path w="1262039" h="688621">
                <a:moveTo>
                  <a:pt x="853238" y="294047"/>
                </a:moveTo>
                <a:lnTo>
                  <a:pt x="842558" y="301792"/>
                </a:lnTo>
                <a:lnTo>
                  <a:pt x="835446" y="305475"/>
                </a:lnTo>
                <a:lnTo>
                  <a:pt x="828842" y="306364"/>
                </a:lnTo>
                <a:lnTo>
                  <a:pt x="823779" y="321256"/>
                </a:lnTo>
                <a:lnTo>
                  <a:pt x="835754" y="320506"/>
                </a:lnTo>
                <a:lnTo>
                  <a:pt x="848400" y="315889"/>
                </a:lnTo>
                <a:lnTo>
                  <a:pt x="850664" y="314673"/>
                </a:lnTo>
                <a:lnTo>
                  <a:pt x="860896" y="306924"/>
                </a:lnTo>
                <a:lnTo>
                  <a:pt x="868593" y="296712"/>
                </a:lnTo>
                <a:lnTo>
                  <a:pt x="873985" y="283300"/>
                </a:lnTo>
                <a:lnTo>
                  <a:pt x="872022" y="272582"/>
                </a:lnTo>
                <a:lnTo>
                  <a:pt x="873985" y="283300"/>
                </a:lnTo>
                <a:lnTo>
                  <a:pt x="874592" y="277693"/>
                </a:lnTo>
                <a:lnTo>
                  <a:pt x="875324" y="270931"/>
                </a:lnTo>
                <a:lnTo>
                  <a:pt x="863511" y="266160"/>
                </a:lnTo>
                <a:lnTo>
                  <a:pt x="862116" y="277916"/>
                </a:lnTo>
                <a:lnTo>
                  <a:pt x="860229" y="283386"/>
                </a:lnTo>
                <a:lnTo>
                  <a:pt x="853238" y="294047"/>
                </a:lnTo>
                <a:close/>
              </a:path>
              <a:path w="1262039" h="688621">
                <a:moveTo>
                  <a:pt x="828842" y="306364"/>
                </a:moveTo>
                <a:lnTo>
                  <a:pt x="823000" y="304459"/>
                </a:lnTo>
                <a:lnTo>
                  <a:pt x="817158" y="302681"/>
                </a:lnTo>
                <a:lnTo>
                  <a:pt x="812713" y="298617"/>
                </a:lnTo>
                <a:lnTo>
                  <a:pt x="809665" y="292648"/>
                </a:lnTo>
                <a:lnTo>
                  <a:pt x="805728" y="284901"/>
                </a:lnTo>
                <a:lnTo>
                  <a:pt x="805093" y="278170"/>
                </a:lnTo>
                <a:lnTo>
                  <a:pt x="807633" y="272709"/>
                </a:lnTo>
                <a:lnTo>
                  <a:pt x="808249" y="271479"/>
                </a:lnTo>
                <a:lnTo>
                  <a:pt x="815117" y="263022"/>
                </a:lnTo>
                <a:lnTo>
                  <a:pt x="827064" y="253405"/>
                </a:lnTo>
                <a:lnTo>
                  <a:pt x="852972" y="234863"/>
                </a:lnTo>
                <a:lnTo>
                  <a:pt x="857417" y="243499"/>
                </a:lnTo>
                <a:lnTo>
                  <a:pt x="861559" y="253992"/>
                </a:lnTo>
                <a:lnTo>
                  <a:pt x="863511" y="266160"/>
                </a:lnTo>
                <a:lnTo>
                  <a:pt x="875324" y="270931"/>
                </a:lnTo>
                <a:lnTo>
                  <a:pt x="874592" y="277693"/>
                </a:lnTo>
                <a:lnTo>
                  <a:pt x="883198" y="294807"/>
                </a:lnTo>
                <a:lnTo>
                  <a:pt x="897803" y="287568"/>
                </a:lnTo>
                <a:lnTo>
                  <a:pt x="860084" y="212765"/>
                </a:lnTo>
                <a:lnTo>
                  <a:pt x="852480" y="200329"/>
                </a:lnTo>
                <a:lnTo>
                  <a:pt x="843653" y="191179"/>
                </a:lnTo>
                <a:lnTo>
                  <a:pt x="833668" y="185333"/>
                </a:lnTo>
                <a:lnTo>
                  <a:pt x="824244" y="182969"/>
                </a:lnTo>
                <a:lnTo>
                  <a:pt x="812255" y="183639"/>
                </a:lnTo>
                <a:lnTo>
                  <a:pt x="799632" y="188254"/>
                </a:lnTo>
                <a:lnTo>
                  <a:pt x="793282" y="191429"/>
                </a:lnTo>
                <a:lnTo>
                  <a:pt x="786932" y="196128"/>
                </a:lnTo>
                <a:lnTo>
                  <a:pt x="780836" y="202224"/>
                </a:lnTo>
                <a:lnTo>
                  <a:pt x="774613" y="208320"/>
                </a:lnTo>
                <a:lnTo>
                  <a:pt x="770168" y="214543"/>
                </a:lnTo>
                <a:lnTo>
                  <a:pt x="767247" y="220893"/>
                </a:lnTo>
                <a:lnTo>
                  <a:pt x="774994" y="236260"/>
                </a:lnTo>
                <a:lnTo>
                  <a:pt x="779423" y="228350"/>
                </a:lnTo>
                <a:lnTo>
                  <a:pt x="787400" y="217105"/>
                </a:lnTo>
                <a:lnTo>
                  <a:pt x="796084" y="208386"/>
                </a:lnTo>
                <a:lnTo>
                  <a:pt x="805474" y="202224"/>
                </a:lnTo>
                <a:lnTo>
                  <a:pt x="808680" y="200791"/>
                </a:lnTo>
                <a:lnTo>
                  <a:pt x="819508" y="198744"/>
                </a:lnTo>
                <a:lnTo>
                  <a:pt x="829393" y="201505"/>
                </a:lnTo>
                <a:lnTo>
                  <a:pt x="838343" y="209093"/>
                </a:lnTo>
                <a:lnTo>
                  <a:pt x="846368" y="221528"/>
                </a:lnTo>
                <a:lnTo>
                  <a:pt x="816396" y="242737"/>
                </a:lnTo>
                <a:lnTo>
                  <a:pt x="808367" y="249095"/>
                </a:lnTo>
                <a:lnTo>
                  <a:pt x="799030" y="258883"/>
                </a:lnTo>
                <a:lnTo>
                  <a:pt x="793001" y="268933"/>
                </a:lnTo>
                <a:lnTo>
                  <a:pt x="790284" y="279244"/>
                </a:lnTo>
                <a:lnTo>
                  <a:pt x="790885" y="289816"/>
                </a:lnTo>
                <a:lnTo>
                  <a:pt x="794806" y="300649"/>
                </a:lnTo>
                <a:lnTo>
                  <a:pt x="796801" y="304264"/>
                </a:lnTo>
                <a:lnTo>
                  <a:pt x="805384" y="313955"/>
                </a:lnTo>
                <a:lnTo>
                  <a:pt x="816777" y="319826"/>
                </a:lnTo>
                <a:lnTo>
                  <a:pt x="823779" y="321256"/>
                </a:lnTo>
                <a:lnTo>
                  <a:pt x="828842" y="306364"/>
                </a:lnTo>
                <a:close/>
              </a:path>
              <a:path w="1262039" h="688621">
                <a:moveTo>
                  <a:pt x="889040" y="146598"/>
                </a:moveTo>
                <a:lnTo>
                  <a:pt x="872784" y="114340"/>
                </a:lnTo>
                <a:lnTo>
                  <a:pt x="869482" y="116880"/>
                </a:lnTo>
                <a:lnTo>
                  <a:pt x="867069" y="118785"/>
                </a:lnTo>
                <a:lnTo>
                  <a:pt x="864021" y="121833"/>
                </a:lnTo>
                <a:lnTo>
                  <a:pt x="860338" y="125643"/>
                </a:lnTo>
                <a:lnTo>
                  <a:pt x="874562" y="153964"/>
                </a:lnTo>
                <a:lnTo>
                  <a:pt x="854496" y="163997"/>
                </a:lnTo>
                <a:lnTo>
                  <a:pt x="861354" y="177586"/>
                </a:lnTo>
                <a:lnTo>
                  <a:pt x="881420" y="167426"/>
                </a:lnTo>
                <a:lnTo>
                  <a:pt x="917996" y="240197"/>
                </a:lnTo>
                <a:lnTo>
                  <a:pt x="921190" y="245920"/>
                </a:lnTo>
                <a:lnTo>
                  <a:pt x="929460" y="256000"/>
                </a:lnTo>
                <a:lnTo>
                  <a:pt x="938844" y="261454"/>
                </a:lnTo>
                <a:lnTo>
                  <a:pt x="949334" y="262282"/>
                </a:lnTo>
                <a:lnTo>
                  <a:pt x="960922" y="258485"/>
                </a:lnTo>
                <a:lnTo>
                  <a:pt x="965875" y="255945"/>
                </a:lnTo>
                <a:lnTo>
                  <a:pt x="970828" y="251627"/>
                </a:lnTo>
                <a:lnTo>
                  <a:pt x="975654" y="245404"/>
                </a:lnTo>
                <a:lnTo>
                  <a:pt x="969177" y="232450"/>
                </a:lnTo>
                <a:lnTo>
                  <a:pt x="963843" y="238546"/>
                </a:lnTo>
                <a:lnTo>
                  <a:pt x="959271" y="242483"/>
                </a:lnTo>
                <a:lnTo>
                  <a:pt x="955461" y="244388"/>
                </a:lnTo>
                <a:lnTo>
                  <a:pt x="950508" y="246928"/>
                </a:lnTo>
                <a:lnTo>
                  <a:pt x="946190" y="247182"/>
                </a:lnTo>
                <a:lnTo>
                  <a:pt x="942761" y="245277"/>
                </a:lnTo>
                <a:lnTo>
                  <a:pt x="939205" y="243499"/>
                </a:lnTo>
                <a:lnTo>
                  <a:pt x="935522" y="238927"/>
                </a:lnTo>
                <a:lnTo>
                  <a:pt x="931839" y="231561"/>
                </a:lnTo>
                <a:lnTo>
                  <a:pt x="895898" y="160187"/>
                </a:lnTo>
                <a:lnTo>
                  <a:pt x="925362" y="145328"/>
                </a:lnTo>
                <a:lnTo>
                  <a:pt x="918504" y="131739"/>
                </a:lnTo>
                <a:lnTo>
                  <a:pt x="889040" y="146598"/>
                </a:lnTo>
                <a:close/>
              </a:path>
              <a:path w="1262039" h="688621">
                <a:moveTo>
                  <a:pt x="915456" y="83225"/>
                </a:moveTo>
                <a:lnTo>
                  <a:pt x="915710" y="86273"/>
                </a:lnTo>
                <a:lnTo>
                  <a:pt x="917234" y="89321"/>
                </a:lnTo>
                <a:lnTo>
                  <a:pt x="918758" y="92496"/>
                </a:lnTo>
                <a:lnTo>
                  <a:pt x="921171" y="94528"/>
                </a:lnTo>
                <a:lnTo>
                  <a:pt x="924219" y="95417"/>
                </a:lnTo>
                <a:lnTo>
                  <a:pt x="927394" y="96433"/>
                </a:lnTo>
                <a:lnTo>
                  <a:pt x="930315" y="96179"/>
                </a:lnTo>
                <a:lnTo>
                  <a:pt x="933109" y="94782"/>
                </a:lnTo>
                <a:lnTo>
                  <a:pt x="936157" y="93258"/>
                </a:lnTo>
                <a:lnTo>
                  <a:pt x="938062" y="90972"/>
                </a:lnTo>
                <a:lnTo>
                  <a:pt x="939205" y="87797"/>
                </a:lnTo>
                <a:lnTo>
                  <a:pt x="940221" y="84622"/>
                </a:lnTo>
                <a:lnTo>
                  <a:pt x="939967" y="81574"/>
                </a:lnTo>
                <a:lnTo>
                  <a:pt x="938570" y="78653"/>
                </a:lnTo>
                <a:lnTo>
                  <a:pt x="936919" y="75478"/>
                </a:lnTo>
                <a:lnTo>
                  <a:pt x="934633" y="73573"/>
                </a:lnTo>
                <a:lnTo>
                  <a:pt x="931458" y="72811"/>
                </a:lnTo>
                <a:lnTo>
                  <a:pt x="928283" y="72049"/>
                </a:lnTo>
                <a:lnTo>
                  <a:pt x="925362" y="72430"/>
                </a:lnTo>
                <a:lnTo>
                  <a:pt x="922568" y="73827"/>
                </a:lnTo>
                <a:lnTo>
                  <a:pt x="919901" y="75097"/>
                </a:lnTo>
                <a:lnTo>
                  <a:pt x="917869" y="77256"/>
                </a:lnTo>
                <a:lnTo>
                  <a:pt x="916726" y="80304"/>
                </a:lnTo>
                <a:lnTo>
                  <a:pt x="915456" y="83225"/>
                </a:lnTo>
                <a:close/>
              </a:path>
              <a:path w="1262039" h="688621">
                <a:moveTo>
                  <a:pt x="952413" y="114721"/>
                </a:moveTo>
                <a:lnTo>
                  <a:pt x="937935" y="121960"/>
                </a:lnTo>
                <a:lnTo>
                  <a:pt x="996355" y="237911"/>
                </a:lnTo>
                <a:lnTo>
                  <a:pt x="1010833" y="230545"/>
                </a:lnTo>
                <a:lnTo>
                  <a:pt x="952413" y="114721"/>
                </a:lnTo>
                <a:close/>
              </a:path>
              <a:path w="1262039" h="688621">
                <a:moveTo>
                  <a:pt x="1109901" y="140960"/>
                </a:moveTo>
                <a:lnTo>
                  <a:pt x="1108877" y="152059"/>
                </a:lnTo>
                <a:lnTo>
                  <a:pt x="1105310" y="161574"/>
                </a:lnTo>
                <a:lnTo>
                  <a:pt x="1097436" y="171437"/>
                </a:lnTo>
                <a:lnTo>
                  <a:pt x="1085763" y="179237"/>
                </a:lnTo>
                <a:lnTo>
                  <a:pt x="1073569" y="183692"/>
                </a:lnTo>
                <a:lnTo>
                  <a:pt x="1061509" y="184532"/>
                </a:lnTo>
                <a:lnTo>
                  <a:pt x="1049822" y="181650"/>
                </a:lnTo>
                <a:lnTo>
                  <a:pt x="1048455" y="181047"/>
                </a:lnTo>
                <a:lnTo>
                  <a:pt x="1038314" y="174652"/>
                </a:lnTo>
                <a:lnTo>
                  <a:pt x="1029498" y="165421"/>
                </a:lnTo>
                <a:lnTo>
                  <a:pt x="1022009" y="153329"/>
                </a:lnTo>
                <a:lnTo>
                  <a:pt x="1022974" y="183025"/>
                </a:lnTo>
                <a:lnTo>
                  <a:pt x="1032677" y="190823"/>
                </a:lnTo>
                <a:lnTo>
                  <a:pt x="1043599" y="196509"/>
                </a:lnTo>
                <a:lnTo>
                  <a:pt x="1055643" y="199819"/>
                </a:lnTo>
                <a:lnTo>
                  <a:pt x="1067588" y="200241"/>
                </a:lnTo>
                <a:lnTo>
                  <a:pt x="1079791" y="197945"/>
                </a:lnTo>
                <a:lnTo>
                  <a:pt x="1092240" y="192953"/>
                </a:lnTo>
                <a:lnTo>
                  <a:pt x="1102528" y="186782"/>
                </a:lnTo>
                <a:lnTo>
                  <a:pt x="1112319" y="178018"/>
                </a:lnTo>
                <a:lnTo>
                  <a:pt x="1109901" y="140960"/>
                </a:lnTo>
                <a:close/>
              </a:path>
              <a:path w="1262039" h="688621">
                <a:moveTo>
                  <a:pt x="999784" y="107863"/>
                </a:moveTo>
                <a:lnTo>
                  <a:pt x="998719" y="111964"/>
                </a:lnTo>
                <a:lnTo>
                  <a:pt x="997380" y="123432"/>
                </a:lnTo>
                <a:lnTo>
                  <a:pt x="998317" y="135364"/>
                </a:lnTo>
                <a:lnTo>
                  <a:pt x="1001531" y="147779"/>
                </a:lnTo>
                <a:lnTo>
                  <a:pt x="1007023" y="160695"/>
                </a:lnTo>
                <a:lnTo>
                  <a:pt x="1014491" y="173117"/>
                </a:lnTo>
                <a:lnTo>
                  <a:pt x="1022974" y="183025"/>
                </a:lnTo>
                <a:lnTo>
                  <a:pt x="1022009" y="153329"/>
                </a:lnTo>
                <a:lnTo>
                  <a:pt x="1019590" y="148127"/>
                </a:lnTo>
                <a:lnTo>
                  <a:pt x="1015334" y="135359"/>
                </a:lnTo>
                <a:lnTo>
                  <a:pt x="1013890" y="123412"/>
                </a:lnTo>
                <a:lnTo>
                  <a:pt x="1015278" y="112308"/>
                </a:lnTo>
                <a:lnTo>
                  <a:pt x="1019320" y="102248"/>
                </a:lnTo>
                <a:lnTo>
                  <a:pt x="1027258" y="92399"/>
                </a:lnTo>
                <a:lnTo>
                  <a:pt x="1038646" y="84749"/>
                </a:lnTo>
                <a:lnTo>
                  <a:pt x="1050092" y="80425"/>
                </a:lnTo>
                <a:lnTo>
                  <a:pt x="1062165" y="79396"/>
                </a:lnTo>
                <a:lnTo>
                  <a:pt x="1073698" y="82209"/>
                </a:lnTo>
                <a:lnTo>
                  <a:pt x="1085444" y="89783"/>
                </a:lnTo>
                <a:lnTo>
                  <a:pt x="1093991" y="99434"/>
                </a:lnTo>
                <a:lnTo>
                  <a:pt x="1101638" y="112181"/>
                </a:lnTo>
                <a:lnTo>
                  <a:pt x="1103514" y="116104"/>
                </a:lnTo>
                <a:lnTo>
                  <a:pt x="1108113" y="128967"/>
                </a:lnTo>
                <a:lnTo>
                  <a:pt x="1109901" y="140960"/>
                </a:lnTo>
                <a:lnTo>
                  <a:pt x="1112319" y="178018"/>
                </a:lnTo>
                <a:lnTo>
                  <a:pt x="1119482" y="167705"/>
                </a:lnTo>
                <a:lnTo>
                  <a:pt x="1123990" y="155869"/>
                </a:lnTo>
                <a:lnTo>
                  <a:pt x="1124553" y="153516"/>
                </a:lnTo>
                <a:lnTo>
                  <a:pt x="1125966" y="141793"/>
                </a:lnTo>
                <a:lnTo>
                  <a:pt x="1125136" y="129769"/>
                </a:lnTo>
                <a:lnTo>
                  <a:pt x="1122064" y="117443"/>
                </a:lnTo>
                <a:lnTo>
                  <a:pt x="1116751" y="104815"/>
                </a:lnTo>
                <a:lnTo>
                  <a:pt x="1108266" y="90684"/>
                </a:lnTo>
                <a:lnTo>
                  <a:pt x="1099755" y="80677"/>
                </a:lnTo>
                <a:lnTo>
                  <a:pt x="1090264" y="72942"/>
                </a:lnTo>
                <a:lnTo>
                  <a:pt x="1079794" y="67477"/>
                </a:lnTo>
                <a:lnTo>
                  <a:pt x="1068903" y="64430"/>
                </a:lnTo>
                <a:lnTo>
                  <a:pt x="1056967" y="63846"/>
                </a:lnTo>
                <a:lnTo>
                  <a:pt x="1044761" y="66043"/>
                </a:lnTo>
                <a:lnTo>
                  <a:pt x="1032296" y="71033"/>
                </a:lnTo>
                <a:lnTo>
                  <a:pt x="1021842" y="77271"/>
                </a:lnTo>
                <a:lnTo>
                  <a:pt x="1012074" y="85919"/>
                </a:lnTo>
                <a:lnTo>
                  <a:pt x="1004725" y="96121"/>
                </a:lnTo>
                <a:lnTo>
                  <a:pt x="999784" y="107863"/>
                </a:lnTo>
                <a:close/>
              </a:path>
              <a:path w="1262039" h="688621">
                <a:moveTo>
                  <a:pt x="1135039" y="48046"/>
                </a:moveTo>
                <a:lnTo>
                  <a:pt x="1135923" y="41842"/>
                </a:lnTo>
                <a:lnTo>
                  <a:pt x="1128054" y="26202"/>
                </a:lnTo>
                <a:lnTo>
                  <a:pt x="1113449" y="33568"/>
                </a:lnTo>
                <a:lnTo>
                  <a:pt x="1171869" y="149392"/>
                </a:lnTo>
                <a:lnTo>
                  <a:pt x="1138214" y="46395"/>
                </a:lnTo>
                <a:lnTo>
                  <a:pt x="1135923" y="41842"/>
                </a:lnTo>
                <a:lnTo>
                  <a:pt x="1135039" y="48046"/>
                </a:lnTo>
                <a:close/>
              </a:path>
              <a:path w="1262039" h="688621">
                <a:moveTo>
                  <a:pt x="1138214" y="46395"/>
                </a:moveTo>
                <a:lnTo>
                  <a:pt x="1171869" y="149392"/>
                </a:lnTo>
                <a:lnTo>
                  <a:pt x="1186347" y="142026"/>
                </a:lnTo>
                <a:lnTo>
                  <a:pt x="1153073" y="75732"/>
                </a:lnTo>
                <a:lnTo>
                  <a:pt x="1149619" y="67404"/>
                </a:lnTo>
                <a:lnTo>
                  <a:pt x="1147418" y="55239"/>
                </a:lnTo>
                <a:lnTo>
                  <a:pt x="1148755" y="43220"/>
                </a:lnTo>
                <a:lnTo>
                  <a:pt x="1150431" y="38118"/>
                </a:lnTo>
                <a:lnTo>
                  <a:pt x="1157284" y="27381"/>
                </a:lnTo>
                <a:lnTo>
                  <a:pt x="1167932" y="19598"/>
                </a:lnTo>
                <a:lnTo>
                  <a:pt x="1177681" y="16344"/>
                </a:lnTo>
                <a:lnTo>
                  <a:pt x="1187623" y="16926"/>
                </a:lnTo>
                <a:lnTo>
                  <a:pt x="1196949" y="21756"/>
                </a:lnTo>
                <a:lnTo>
                  <a:pt x="1205666" y="30821"/>
                </a:lnTo>
                <a:lnTo>
                  <a:pt x="1213779" y="44109"/>
                </a:lnTo>
                <a:lnTo>
                  <a:pt x="1247561" y="111165"/>
                </a:lnTo>
                <a:lnTo>
                  <a:pt x="1262039" y="103926"/>
                </a:lnTo>
                <a:lnTo>
                  <a:pt x="1226733" y="33822"/>
                </a:lnTo>
                <a:lnTo>
                  <a:pt x="1224762" y="30041"/>
                </a:lnTo>
                <a:lnTo>
                  <a:pt x="1216981" y="18224"/>
                </a:lnTo>
                <a:lnTo>
                  <a:pt x="1208218" y="9290"/>
                </a:lnTo>
                <a:lnTo>
                  <a:pt x="1198539" y="3215"/>
                </a:lnTo>
                <a:lnTo>
                  <a:pt x="1187333" y="0"/>
                </a:lnTo>
                <a:lnTo>
                  <a:pt x="1175329" y="632"/>
                </a:lnTo>
                <a:lnTo>
                  <a:pt x="1162725" y="5120"/>
                </a:lnTo>
                <a:lnTo>
                  <a:pt x="1150677" y="13098"/>
                </a:lnTo>
                <a:lnTo>
                  <a:pt x="1142186" y="22844"/>
                </a:lnTo>
                <a:lnTo>
                  <a:pt x="1136970" y="34497"/>
                </a:lnTo>
                <a:lnTo>
                  <a:pt x="1135923" y="41842"/>
                </a:lnTo>
                <a:lnTo>
                  <a:pt x="1138214" y="46395"/>
                </a:lnTo>
                <a:close/>
              </a:path>
              <a:path w="1262039" h="688621">
                <a:moveTo>
                  <a:pt x="236743" y="598847"/>
                </a:moveTo>
                <a:lnTo>
                  <a:pt x="237403" y="595543"/>
                </a:lnTo>
                <a:lnTo>
                  <a:pt x="234101" y="597067"/>
                </a:lnTo>
                <a:lnTo>
                  <a:pt x="236743" y="598847"/>
                </a:lnTo>
                <a:close/>
              </a:path>
              <a:path w="1262039" h="688621">
                <a:moveTo>
                  <a:pt x="133297" y="657117"/>
                </a:moveTo>
                <a:lnTo>
                  <a:pt x="121198" y="664504"/>
                </a:lnTo>
                <a:lnTo>
                  <a:pt x="117510" y="666239"/>
                </a:lnTo>
                <a:lnTo>
                  <a:pt x="105227" y="670404"/>
                </a:lnTo>
                <a:lnTo>
                  <a:pt x="93096" y="672011"/>
                </a:lnTo>
                <a:lnTo>
                  <a:pt x="81109" y="671061"/>
                </a:lnTo>
                <a:lnTo>
                  <a:pt x="69255" y="667552"/>
                </a:lnTo>
                <a:lnTo>
                  <a:pt x="62905" y="683427"/>
                </a:lnTo>
                <a:lnTo>
                  <a:pt x="68065" y="685247"/>
                </a:lnTo>
                <a:lnTo>
                  <a:pt x="79853" y="687928"/>
                </a:lnTo>
                <a:lnTo>
                  <a:pt x="91814" y="688621"/>
                </a:lnTo>
                <a:lnTo>
                  <a:pt x="103944" y="687322"/>
                </a:lnTo>
                <a:lnTo>
                  <a:pt x="116238" y="684026"/>
                </a:lnTo>
                <a:lnTo>
                  <a:pt x="128691" y="678728"/>
                </a:lnTo>
                <a:lnTo>
                  <a:pt x="143894" y="669337"/>
                </a:lnTo>
                <a:lnTo>
                  <a:pt x="153749" y="660692"/>
                </a:lnTo>
                <a:lnTo>
                  <a:pt x="161784" y="650912"/>
                </a:lnTo>
                <a:lnTo>
                  <a:pt x="167996" y="639992"/>
                </a:lnTo>
                <a:lnTo>
                  <a:pt x="172379" y="627928"/>
                </a:lnTo>
                <a:lnTo>
                  <a:pt x="174586" y="616497"/>
                </a:lnTo>
                <a:lnTo>
                  <a:pt x="175161" y="604899"/>
                </a:lnTo>
                <a:lnTo>
                  <a:pt x="174143" y="592957"/>
                </a:lnTo>
                <a:lnTo>
                  <a:pt x="171524" y="580667"/>
                </a:lnTo>
                <a:lnTo>
                  <a:pt x="167297" y="568026"/>
                </a:lnTo>
                <a:lnTo>
                  <a:pt x="161457" y="555030"/>
                </a:lnTo>
                <a:lnTo>
                  <a:pt x="158501" y="549492"/>
                </a:lnTo>
                <a:lnTo>
                  <a:pt x="151012" y="537795"/>
                </a:lnTo>
                <a:lnTo>
                  <a:pt x="142625" y="527700"/>
                </a:lnTo>
                <a:lnTo>
                  <a:pt x="133324" y="519207"/>
                </a:lnTo>
                <a:lnTo>
                  <a:pt x="123096" y="512315"/>
                </a:lnTo>
                <a:lnTo>
                  <a:pt x="111927" y="507024"/>
                </a:lnTo>
                <a:lnTo>
                  <a:pt x="96493" y="502773"/>
                </a:lnTo>
                <a:lnTo>
                  <a:pt x="84472" y="501834"/>
                </a:lnTo>
                <a:lnTo>
                  <a:pt x="72369" y="502946"/>
                </a:lnTo>
                <a:lnTo>
                  <a:pt x="60185" y="506114"/>
                </a:lnTo>
                <a:lnTo>
                  <a:pt x="47919" y="511342"/>
                </a:lnTo>
                <a:lnTo>
                  <a:pt x="31188" y="521719"/>
                </a:lnTo>
                <a:lnTo>
                  <a:pt x="21381" y="530432"/>
                </a:lnTo>
                <a:lnTo>
                  <a:pt x="13408" y="540214"/>
                </a:lnTo>
                <a:lnTo>
                  <a:pt x="7268" y="551078"/>
                </a:lnTo>
                <a:lnTo>
                  <a:pt x="2961" y="563031"/>
                </a:lnTo>
                <a:lnTo>
                  <a:pt x="794" y="573657"/>
                </a:lnTo>
                <a:lnTo>
                  <a:pt x="0" y="585387"/>
                </a:lnTo>
                <a:lnTo>
                  <a:pt x="818" y="597371"/>
                </a:lnTo>
                <a:lnTo>
                  <a:pt x="3255" y="609615"/>
                </a:lnTo>
                <a:lnTo>
                  <a:pt x="7312" y="622127"/>
                </a:lnTo>
                <a:lnTo>
                  <a:pt x="12994" y="634913"/>
                </a:lnTo>
                <a:lnTo>
                  <a:pt x="16304" y="641047"/>
                </a:lnTo>
                <a:lnTo>
                  <a:pt x="17648" y="590543"/>
                </a:lnTo>
                <a:lnTo>
                  <a:pt x="17708" y="578672"/>
                </a:lnTo>
                <a:lnTo>
                  <a:pt x="19725" y="567095"/>
                </a:lnTo>
                <a:lnTo>
                  <a:pt x="25269" y="552990"/>
                </a:lnTo>
                <a:lnTo>
                  <a:pt x="32427" y="542480"/>
                </a:lnTo>
                <a:lnTo>
                  <a:pt x="41755" y="533632"/>
                </a:lnTo>
                <a:lnTo>
                  <a:pt x="53253" y="526455"/>
                </a:lnTo>
                <a:lnTo>
                  <a:pt x="57483" y="524447"/>
                </a:lnTo>
                <a:lnTo>
                  <a:pt x="69904" y="520162"/>
                </a:lnTo>
                <a:lnTo>
                  <a:pt x="82054" y="518418"/>
                </a:lnTo>
                <a:lnTo>
                  <a:pt x="93942" y="519207"/>
                </a:lnTo>
                <a:lnTo>
                  <a:pt x="105577" y="522518"/>
                </a:lnTo>
                <a:lnTo>
                  <a:pt x="112285" y="525667"/>
                </a:lnTo>
                <a:lnTo>
                  <a:pt x="122117" y="532288"/>
                </a:lnTo>
                <a:lnTo>
                  <a:pt x="131134" y="540987"/>
                </a:lnTo>
                <a:lnTo>
                  <a:pt x="139336" y="551780"/>
                </a:lnTo>
                <a:lnTo>
                  <a:pt x="146725" y="564682"/>
                </a:lnTo>
                <a:lnTo>
                  <a:pt x="152024" y="576580"/>
                </a:lnTo>
                <a:lnTo>
                  <a:pt x="156030" y="589239"/>
                </a:lnTo>
                <a:lnTo>
                  <a:pt x="158069" y="601352"/>
                </a:lnTo>
                <a:lnTo>
                  <a:pt x="158143" y="612932"/>
                </a:lnTo>
                <a:lnTo>
                  <a:pt x="156250" y="623991"/>
                </a:lnTo>
                <a:lnTo>
                  <a:pt x="155464" y="626680"/>
                </a:lnTo>
                <a:lnTo>
                  <a:pt x="150431" y="638185"/>
                </a:lnTo>
                <a:lnTo>
                  <a:pt x="143042" y="648338"/>
                </a:lnTo>
                <a:lnTo>
                  <a:pt x="133297" y="657117"/>
                </a:lnTo>
                <a:close/>
              </a:path>
              <a:path w="1262039" h="688621">
                <a:moveTo>
                  <a:pt x="69255" y="667552"/>
                </a:moveTo>
                <a:lnTo>
                  <a:pt x="62648" y="664420"/>
                </a:lnTo>
                <a:lnTo>
                  <a:pt x="52673" y="657733"/>
                </a:lnTo>
                <a:lnTo>
                  <a:pt x="43591" y="649057"/>
                </a:lnTo>
                <a:lnTo>
                  <a:pt x="35402" y="638400"/>
                </a:lnTo>
                <a:lnTo>
                  <a:pt x="28107" y="625769"/>
                </a:lnTo>
                <a:lnTo>
                  <a:pt x="23400" y="615164"/>
                </a:lnTo>
                <a:lnTo>
                  <a:pt x="19545" y="602707"/>
                </a:lnTo>
                <a:lnTo>
                  <a:pt x="17648" y="590543"/>
                </a:lnTo>
                <a:lnTo>
                  <a:pt x="16304" y="641047"/>
                </a:lnTo>
                <a:lnTo>
                  <a:pt x="23848" y="652646"/>
                </a:lnTo>
                <a:lnTo>
                  <a:pt x="32281" y="662679"/>
                </a:lnTo>
                <a:lnTo>
                  <a:pt x="41601" y="671150"/>
                </a:lnTo>
                <a:lnTo>
                  <a:pt x="51809" y="678065"/>
                </a:lnTo>
                <a:lnTo>
                  <a:pt x="62905" y="683427"/>
                </a:lnTo>
                <a:lnTo>
                  <a:pt x="69255" y="667552"/>
                </a:lnTo>
                <a:close/>
              </a:path>
              <a:path w="1262039" h="688621">
                <a:moveTo>
                  <a:pt x="197271" y="524169"/>
                </a:moveTo>
                <a:lnTo>
                  <a:pt x="198065" y="517432"/>
                </a:lnTo>
                <a:lnTo>
                  <a:pt x="189016" y="499531"/>
                </a:lnTo>
                <a:lnTo>
                  <a:pt x="174411" y="506770"/>
                </a:lnTo>
                <a:lnTo>
                  <a:pt x="258739" y="673902"/>
                </a:lnTo>
                <a:lnTo>
                  <a:pt x="234101" y="597067"/>
                </a:lnTo>
                <a:lnTo>
                  <a:pt x="222417" y="565825"/>
                </a:lnTo>
                <a:lnTo>
                  <a:pt x="215305" y="551855"/>
                </a:lnTo>
                <a:lnTo>
                  <a:pt x="211498" y="542093"/>
                </a:lnTo>
                <a:lnTo>
                  <a:pt x="200573" y="522391"/>
                </a:lnTo>
                <a:lnTo>
                  <a:pt x="198749" y="511632"/>
                </a:lnTo>
                <a:lnTo>
                  <a:pt x="198065" y="517432"/>
                </a:lnTo>
                <a:lnTo>
                  <a:pt x="197271" y="524169"/>
                </a:lnTo>
                <a:close/>
              </a:path>
              <a:path w="1262039" h="688621">
                <a:moveTo>
                  <a:pt x="234101" y="597067"/>
                </a:moveTo>
                <a:lnTo>
                  <a:pt x="258739" y="673902"/>
                </a:lnTo>
                <a:lnTo>
                  <a:pt x="273217" y="666663"/>
                </a:lnTo>
                <a:lnTo>
                  <a:pt x="239798" y="600301"/>
                </a:lnTo>
                <a:lnTo>
                  <a:pt x="247982" y="604193"/>
                </a:lnTo>
                <a:lnTo>
                  <a:pt x="259577" y="606216"/>
                </a:lnTo>
                <a:lnTo>
                  <a:pt x="271509" y="604935"/>
                </a:lnTo>
                <a:lnTo>
                  <a:pt x="283758" y="600369"/>
                </a:lnTo>
                <a:lnTo>
                  <a:pt x="292028" y="595373"/>
                </a:lnTo>
                <a:lnTo>
                  <a:pt x="301585" y="586602"/>
                </a:lnTo>
                <a:lnTo>
                  <a:pt x="308443" y="575911"/>
                </a:lnTo>
                <a:lnTo>
                  <a:pt x="312587" y="563285"/>
                </a:lnTo>
                <a:lnTo>
                  <a:pt x="313397" y="558382"/>
                </a:lnTo>
                <a:lnTo>
                  <a:pt x="313848" y="546698"/>
                </a:lnTo>
                <a:lnTo>
                  <a:pt x="312290" y="534652"/>
                </a:lnTo>
                <a:lnTo>
                  <a:pt x="308735" y="522234"/>
                </a:lnTo>
                <a:lnTo>
                  <a:pt x="303189" y="509437"/>
                </a:lnTo>
                <a:lnTo>
                  <a:pt x="297423" y="499302"/>
                </a:lnTo>
                <a:lnTo>
                  <a:pt x="289287" y="488722"/>
                </a:lnTo>
                <a:lnTo>
                  <a:pt x="280122" y="480468"/>
                </a:lnTo>
                <a:lnTo>
                  <a:pt x="269915" y="474512"/>
                </a:lnTo>
                <a:lnTo>
                  <a:pt x="263746" y="472214"/>
                </a:lnTo>
                <a:lnTo>
                  <a:pt x="251954" y="470440"/>
                </a:lnTo>
                <a:lnTo>
                  <a:pt x="239823" y="471932"/>
                </a:lnTo>
                <a:lnTo>
                  <a:pt x="227370" y="476671"/>
                </a:lnTo>
                <a:lnTo>
                  <a:pt x="223303" y="478908"/>
                </a:lnTo>
                <a:lnTo>
                  <a:pt x="213184" y="486759"/>
                </a:lnTo>
                <a:lnTo>
                  <a:pt x="205272" y="496737"/>
                </a:lnTo>
                <a:lnTo>
                  <a:pt x="198749" y="511632"/>
                </a:lnTo>
                <a:lnTo>
                  <a:pt x="200573" y="522391"/>
                </a:lnTo>
                <a:lnTo>
                  <a:pt x="211498" y="542093"/>
                </a:lnTo>
                <a:lnTo>
                  <a:pt x="209566" y="529878"/>
                </a:lnTo>
                <a:lnTo>
                  <a:pt x="210733" y="517565"/>
                </a:lnTo>
                <a:lnTo>
                  <a:pt x="213794" y="508815"/>
                </a:lnTo>
                <a:lnTo>
                  <a:pt x="221366" y="498728"/>
                </a:lnTo>
                <a:lnTo>
                  <a:pt x="232831" y="490895"/>
                </a:lnTo>
                <a:lnTo>
                  <a:pt x="239062" y="488385"/>
                </a:lnTo>
                <a:lnTo>
                  <a:pt x="251159" y="486968"/>
                </a:lnTo>
                <a:lnTo>
                  <a:pt x="263184" y="490133"/>
                </a:lnTo>
                <a:lnTo>
                  <a:pt x="272100" y="495799"/>
                </a:lnTo>
                <a:lnTo>
                  <a:pt x="280801" y="504960"/>
                </a:lnTo>
                <a:lnTo>
                  <a:pt x="288330" y="517184"/>
                </a:lnTo>
                <a:lnTo>
                  <a:pt x="291237" y="523367"/>
                </a:lnTo>
                <a:lnTo>
                  <a:pt x="295616" y="536056"/>
                </a:lnTo>
                <a:lnTo>
                  <a:pt x="297514" y="548037"/>
                </a:lnTo>
                <a:lnTo>
                  <a:pt x="296966" y="559348"/>
                </a:lnTo>
                <a:lnTo>
                  <a:pt x="294783" y="567535"/>
                </a:lnTo>
                <a:lnTo>
                  <a:pt x="288202" y="578539"/>
                </a:lnTo>
                <a:lnTo>
                  <a:pt x="277916" y="586399"/>
                </a:lnTo>
                <a:lnTo>
                  <a:pt x="270248" y="589408"/>
                </a:lnTo>
                <a:lnTo>
                  <a:pt x="258130" y="590873"/>
                </a:lnTo>
                <a:lnTo>
                  <a:pt x="246166" y="588177"/>
                </a:lnTo>
                <a:lnTo>
                  <a:pt x="239613" y="584913"/>
                </a:lnTo>
                <a:lnTo>
                  <a:pt x="229846" y="576836"/>
                </a:lnTo>
                <a:lnTo>
                  <a:pt x="222417" y="565825"/>
                </a:lnTo>
                <a:lnTo>
                  <a:pt x="234101" y="597067"/>
                </a:lnTo>
                <a:lnTo>
                  <a:pt x="237403" y="595543"/>
                </a:lnTo>
                <a:lnTo>
                  <a:pt x="236743" y="598847"/>
                </a:lnTo>
                <a:lnTo>
                  <a:pt x="234101" y="597067"/>
                </a:lnTo>
                <a:close/>
              </a:path>
              <a:path w="1262039" h="688621">
                <a:moveTo>
                  <a:pt x="322874" y="431967"/>
                </a:moveTo>
                <a:lnTo>
                  <a:pt x="306618" y="399709"/>
                </a:lnTo>
                <a:lnTo>
                  <a:pt x="303316" y="402249"/>
                </a:lnTo>
                <a:lnTo>
                  <a:pt x="300903" y="404154"/>
                </a:lnTo>
                <a:lnTo>
                  <a:pt x="297855" y="407202"/>
                </a:lnTo>
                <a:lnTo>
                  <a:pt x="294172" y="411012"/>
                </a:lnTo>
                <a:lnTo>
                  <a:pt x="308396" y="439333"/>
                </a:lnTo>
                <a:lnTo>
                  <a:pt x="288457" y="449366"/>
                </a:lnTo>
                <a:lnTo>
                  <a:pt x="295188" y="462955"/>
                </a:lnTo>
                <a:lnTo>
                  <a:pt x="315254" y="452795"/>
                </a:lnTo>
                <a:lnTo>
                  <a:pt x="351830" y="525566"/>
                </a:lnTo>
                <a:lnTo>
                  <a:pt x="355107" y="531374"/>
                </a:lnTo>
                <a:lnTo>
                  <a:pt x="363400" y="541409"/>
                </a:lnTo>
                <a:lnTo>
                  <a:pt x="372776" y="546833"/>
                </a:lnTo>
                <a:lnTo>
                  <a:pt x="383261" y="547649"/>
                </a:lnTo>
                <a:lnTo>
                  <a:pt x="394883" y="543854"/>
                </a:lnTo>
                <a:lnTo>
                  <a:pt x="399709" y="541314"/>
                </a:lnTo>
                <a:lnTo>
                  <a:pt x="404662" y="536996"/>
                </a:lnTo>
                <a:lnTo>
                  <a:pt x="409615" y="530646"/>
                </a:lnTo>
                <a:lnTo>
                  <a:pt x="403011" y="517819"/>
                </a:lnTo>
                <a:lnTo>
                  <a:pt x="397677" y="523788"/>
                </a:lnTo>
                <a:lnTo>
                  <a:pt x="393105" y="527852"/>
                </a:lnTo>
                <a:lnTo>
                  <a:pt x="389422" y="529757"/>
                </a:lnTo>
                <a:lnTo>
                  <a:pt x="384342" y="532297"/>
                </a:lnTo>
                <a:lnTo>
                  <a:pt x="380151" y="532551"/>
                </a:lnTo>
                <a:lnTo>
                  <a:pt x="376595" y="530646"/>
                </a:lnTo>
                <a:lnTo>
                  <a:pt x="373039" y="528741"/>
                </a:lnTo>
                <a:lnTo>
                  <a:pt x="369483" y="524169"/>
                </a:lnTo>
                <a:lnTo>
                  <a:pt x="365800" y="516930"/>
                </a:lnTo>
                <a:lnTo>
                  <a:pt x="329732" y="445556"/>
                </a:lnTo>
                <a:lnTo>
                  <a:pt x="359196" y="430697"/>
                </a:lnTo>
                <a:lnTo>
                  <a:pt x="352338" y="417108"/>
                </a:lnTo>
                <a:lnTo>
                  <a:pt x="322874" y="431967"/>
                </a:lnTo>
                <a:close/>
              </a:path>
              <a:path w="1262039" h="688621">
                <a:moveTo>
                  <a:pt x="350687" y="367959"/>
                </a:moveTo>
                <a:lnTo>
                  <a:pt x="350941" y="371007"/>
                </a:lnTo>
                <a:lnTo>
                  <a:pt x="352465" y="374055"/>
                </a:lnTo>
                <a:lnTo>
                  <a:pt x="353989" y="377103"/>
                </a:lnTo>
                <a:lnTo>
                  <a:pt x="356402" y="379262"/>
                </a:lnTo>
                <a:lnTo>
                  <a:pt x="359450" y="380151"/>
                </a:lnTo>
                <a:lnTo>
                  <a:pt x="362625" y="381040"/>
                </a:lnTo>
                <a:lnTo>
                  <a:pt x="365546" y="380913"/>
                </a:lnTo>
                <a:lnTo>
                  <a:pt x="368340" y="379389"/>
                </a:lnTo>
                <a:lnTo>
                  <a:pt x="371388" y="377992"/>
                </a:lnTo>
                <a:lnTo>
                  <a:pt x="373293" y="375579"/>
                </a:lnTo>
                <a:lnTo>
                  <a:pt x="374436" y="372404"/>
                </a:lnTo>
                <a:lnTo>
                  <a:pt x="375452" y="369229"/>
                </a:lnTo>
                <a:lnTo>
                  <a:pt x="375198" y="366181"/>
                </a:lnTo>
                <a:lnTo>
                  <a:pt x="373801" y="363260"/>
                </a:lnTo>
                <a:lnTo>
                  <a:pt x="372150" y="360212"/>
                </a:lnTo>
                <a:lnTo>
                  <a:pt x="369864" y="358307"/>
                </a:lnTo>
                <a:lnTo>
                  <a:pt x="366689" y="357545"/>
                </a:lnTo>
                <a:lnTo>
                  <a:pt x="363514" y="356783"/>
                </a:lnTo>
                <a:lnTo>
                  <a:pt x="360593" y="357037"/>
                </a:lnTo>
                <a:lnTo>
                  <a:pt x="357799" y="358434"/>
                </a:lnTo>
                <a:lnTo>
                  <a:pt x="355132" y="359831"/>
                </a:lnTo>
                <a:lnTo>
                  <a:pt x="353100" y="361990"/>
                </a:lnTo>
                <a:lnTo>
                  <a:pt x="351957" y="364911"/>
                </a:lnTo>
                <a:lnTo>
                  <a:pt x="350687" y="367959"/>
                </a:lnTo>
                <a:close/>
              </a:path>
              <a:path w="1262039" h="688621">
                <a:moveTo>
                  <a:pt x="387644" y="399328"/>
                </a:moveTo>
                <a:lnTo>
                  <a:pt x="373166" y="406694"/>
                </a:lnTo>
                <a:lnTo>
                  <a:pt x="431586" y="522518"/>
                </a:lnTo>
                <a:lnTo>
                  <a:pt x="446064" y="515152"/>
                </a:lnTo>
                <a:lnTo>
                  <a:pt x="387644" y="399328"/>
                </a:lnTo>
                <a:close/>
              </a:path>
              <a:path w="1262039" h="688621">
                <a:moveTo>
                  <a:pt x="440095" y="396153"/>
                </a:moveTo>
                <a:lnTo>
                  <a:pt x="441052" y="390067"/>
                </a:lnTo>
                <a:lnTo>
                  <a:pt x="433999" y="375960"/>
                </a:lnTo>
                <a:lnTo>
                  <a:pt x="419394" y="383326"/>
                </a:lnTo>
                <a:lnTo>
                  <a:pt x="477814" y="499150"/>
                </a:lnTo>
                <a:lnTo>
                  <a:pt x="443270" y="394502"/>
                </a:lnTo>
                <a:lnTo>
                  <a:pt x="441052" y="390067"/>
                </a:lnTo>
                <a:lnTo>
                  <a:pt x="440095" y="396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51710" y="4052695"/>
            <a:ext cx="169657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Descriptive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34203" y="3234230"/>
            <a:ext cx="162098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Predictive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118037" y="2355260"/>
            <a:ext cx="176214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Prescriptive</a:t>
            </a:r>
          </a:p>
        </p:txBody>
      </p:sp>
      <p:sp>
        <p:nvSpPr>
          <p:cNvPr id="46" name="object 20"/>
          <p:cNvSpPr txBox="1"/>
          <p:nvPr/>
        </p:nvSpPr>
        <p:spPr>
          <a:xfrm>
            <a:off x="9168892" y="3772786"/>
            <a:ext cx="2676744" cy="5913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05"/>
              </a:lnSpc>
              <a:spcBef>
                <a:spcPts val="110"/>
              </a:spcBef>
            </a:pPr>
            <a:endParaRPr sz="3000" baseline="1253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0766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Traffic Management: Predictive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75222" y="5763491"/>
            <a:ext cx="8039287" cy="1385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39091" y="1494697"/>
            <a:ext cx="0" cy="44787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19"/>
          <p:cNvSpPr/>
          <p:nvPr/>
        </p:nvSpPr>
        <p:spPr>
          <a:xfrm>
            <a:off x="1243583" y="1588146"/>
            <a:ext cx="7266432" cy="4081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object 5"/>
          <p:cNvSpPr txBox="1"/>
          <p:nvPr/>
        </p:nvSpPr>
        <p:spPr>
          <a:xfrm rot="16200000">
            <a:off x="411039" y="3463993"/>
            <a:ext cx="80019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spc="-259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</a:t>
            </a:r>
            <a:r>
              <a:rPr sz="3600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alue</a:t>
            </a:r>
            <a:endParaRPr sz="24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4303077" y="5870795"/>
            <a:ext cx="1147445" cy="379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Difficul</a:t>
            </a:r>
            <a:r>
              <a:rPr sz="3600" spc="-9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sz="3600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</a:t>
            </a:r>
            <a:endParaRPr sz="24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object 29"/>
          <p:cNvSpPr/>
          <p:nvPr/>
        </p:nvSpPr>
        <p:spPr>
          <a:xfrm>
            <a:off x="1902460" y="2574416"/>
            <a:ext cx="5976873" cy="2956559"/>
          </a:xfrm>
          <a:custGeom>
            <a:avLst/>
            <a:gdLst/>
            <a:ahLst/>
            <a:cxnLst/>
            <a:rect l="l" t="t" r="r" b="b"/>
            <a:pathLst>
              <a:path w="5976873" h="2956559">
                <a:moveTo>
                  <a:pt x="0" y="2727197"/>
                </a:moveTo>
                <a:lnTo>
                  <a:pt x="105282" y="2956559"/>
                </a:lnTo>
                <a:lnTo>
                  <a:pt x="5800090" y="344042"/>
                </a:lnTo>
                <a:lnTo>
                  <a:pt x="5852668" y="458723"/>
                </a:lnTo>
                <a:lnTo>
                  <a:pt x="5976873" y="124205"/>
                </a:lnTo>
                <a:lnTo>
                  <a:pt x="5642229" y="0"/>
                </a:lnTo>
                <a:lnTo>
                  <a:pt x="5694807" y="114680"/>
                </a:lnTo>
                <a:lnTo>
                  <a:pt x="0" y="2727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object 35"/>
          <p:cNvSpPr/>
          <p:nvPr/>
        </p:nvSpPr>
        <p:spPr>
          <a:xfrm>
            <a:off x="2066544" y="4797943"/>
            <a:ext cx="1181735" cy="609716"/>
          </a:xfrm>
          <a:custGeom>
            <a:avLst/>
            <a:gdLst/>
            <a:ahLst/>
            <a:cxnLst/>
            <a:rect l="l" t="t" r="r" b="b"/>
            <a:pathLst>
              <a:path w="1181735" h="609716">
                <a:moveTo>
                  <a:pt x="503936" y="294883"/>
                </a:moveTo>
                <a:lnTo>
                  <a:pt x="505189" y="288804"/>
                </a:lnTo>
                <a:lnTo>
                  <a:pt x="498729" y="274436"/>
                </a:lnTo>
                <a:lnTo>
                  <a:pt x="483869" y="281167"/>
                </a:lnTo>
                <a:lnTo>
                  <a:pt x="537463" y="399404"/>
                </a:lnTo>
                <a:lnTo>
                  <a:pt x="507238" y="293359"/>
                </a:lnTo>
                <a:lnTo>
                  <a:pt x="505189" y="288804"/>
                </a:lnTo>
                <a:lnTo>
                  <a:pt x="503936" y="294883"/>
                </a:lnTo>
                <a:close/>
              </a:path>
              <a:path w="1181735" h="609716">
                <a:moveTo>
                  <a:pt x="507238" y="293359"/>
                </a:moveTo>
                <a:lnTo>
                  <a:pt x="537463" y="399404"/>
                </a:lnTo>
                <a:lnTo>
                  <a:pt x="552323" y="392673"/>
                </a:lnTo>
                <a:lnTo>
                  <a:pt x="521588" y="324855"/>
                </a:lnTo>
                <a:lnTo>
                  <a:pt x="518340" y="316297"/>
                </a:lnTo>
                <a:lnTo>
                  <a:pt x="516116" y="303951"/>
                </a:lnTo>
                <a:lnTo>
                  <a:pt x="517270" y="292470"/>
                </a:lnTo>
                <a:lnTo>
                  <a:pt x="517506" y="291548"/>
                </a:lnTo>
                <a:lnTo>
                  <a:pt x="523417" y="279577"/>
                </a:lnTo>
                <a:lnTo>
                  <a:pt x="533526" y="271896"/>
                </a:lnTo>
                <a:lnTo>
                  <a:pt x="540231" y="269592"/>
                </a:lnTo>
                <a:lnTo>
                  <a:pt x="550745" y="269299"/>
                </a:lnTo>
                <a:lnTo>
                  <a:pt x="560261" y="273523"/>
                </a:lnTo>
                <a:lnTo>
                  <a:pt x="568785" y="282262"/>
                </a:lnTo>
                <a:lnTo>
                  <a:pt x="576326" y="295518"/>
                </a:lnTo>
                <a:lnTo>
                  <a:pt x="608838" y="367019"/>
                </a:lnTo>
                <a:lnTo>
                  <a:pt x="623569" y="360288"/>
                </a:lnTo>
                <a:lnTo>
                  <a:pt x="592328" y="291327"/>
                </a:lnTo>
                <a:lnTo>
                  <a:pt x="589496" y="283889"/>
                </a:lnTo>
                <a:lnTo>
                  <a:pt x="587508" y="271568"/>
                </a:lnTo>
                <a:lnTo>
                  <a:pt x="589026" y="259704"/>
                </a:lnTo>
                <a:lnTo>
                  <a:pt x="595591" y="246752"/>
                </a:lnTo>
                <a:lnTo>
                  <a:pt x="605536" y="239130"/>
                </a:lnTo>
                <a:lnTo>
                  <a:pt x="614553" y="235193"/>
                </a:lnTo>
                <a:lnTo>
                  <a:pt x="622300" y="234812"/>
                </a:lnTo>
                <a:lnTo>
                  <a:pt x="628776" y="238241"/>
                </a:lnTo>
                <a:lnTo>
                  <a:pt x="632794" y="241049"/>
                </a:lnTo>
                <a:lnTo>
                  <a:pt x="640370" y="250120"/>
                </a:lnTo>
                <a:lnTo>
                  <a:pt x="647826" y="264022"/>
                </a:lnTo>
                <a:lnTo>
                  <a:pt x="679957" y="334634"/>
                </a:lnTo>
                <a:lnTo>
                  <a:pt x="694817" y="327903"/>
                </a:lnTo>
                <a:lnTo>
                  <a:pt x="661797" y="255386"/>
                </a:lnTo>
                <a:lnTo>
                  <a:pt x="658485" y="248642"/>
                </a:lnTo>
                <a:lnTo>
                  <a:pt x="650887" y="236782"/>
                </a:lnTo>
                <a:lnTo>
                  <a:pt x="642439" y="228088"/>
                </a:lnTo>
                <a:lnTo>
                  <a:pt x="633144" y="222563"/>
                </a:lnTo>
                <a:lnTo>
                  <a:pt x="623004" y="220210"/>
                </a:lnTo>
                <a:lnTo>
                  <a:pt x="612022" y="221033"/>
                </a:lnTo>
                <a:lnTo>
                  <a:pt x="600201" y="225033"/>
                </a:lnTo>
                <a:lnTo>
                  <a:pt x="588818" y="232466"/>
                </a:lnTo>
                <a:lnTo>
                  <a:pt x="580644" y="242559"/>
                </a:lnTo>
                <a:lnTo>
                  <a:pt x="575717" y="255122"/>
                </a:lnTo>
                <a:lnTo>
                  <a:pt x="575691" y="267451"/>
                </a:lnTo>
                <a:lnTo>
                  <a:pt x="571500" y="260847"/>
                </a:lnTo>
                <a:lnTo>
                  <a:pt x="565023" y="256402"/>
                </a:lnTo>
                <a:lnTo>
                  <a:pt x="556387" y="254116"/>
                </a:lnTo>
                <a:lnTo>
                  <a:pt x="554719" y="253714"/>
                </a:lnTo>
                <a:lnTo>
                  <a:pt x="542511" y="253164"/>
                </a:lnTo>
                <a:lnTo>
                  <a:pt x="530225" y="256783"/>
                </a:lnTo>
                <a:lnTo>
                  <a:pt x="522356" y="261193"/>
                </a:lnTo>
                <a:lnTo>
                  <a:pt x="512889" y="270014"/>
                </a:lnTo>
                <a:lnTo>
                  <a:pt x="506749" y="281244"/>
                </a:lnTo>
                <a:lnTo>
                  <a:pt x="505189" y="288804"/>
                </a:lnTo>
                <a:lnTo>
                  <a:pt x="507238" y="293359"/>
                </a:lnTo>
                <a:close/>
              </a:path>
              <a:path w="1181735" h="609716">
                <a:moveTo>
                  <a:pt x="685800" y="197474"/>
                </a:moveTo>
                <a:lnTo>
                  <a:pt x="682498" y="203570"/>
                </a:lnTo>
                <a:lnTo>
                  <a:pt x="689737" y="219191"/>
                </a:lnTo>
                <a:lnTo>
                  <a:pt x="694436" y="211533"/>
                </a:lnTo>
                <a:lnTo>
                  <a:pt x="702877" y="200635"/>
                </a:lnTo>
                <a:lnTo>
                  <a:pt x="711942" y="192303"/>
                </a:lnTo>
                <a:lnTo>
                  <a:pt x="721613" y="186552"/>
                </a:lnTo>
                <a:lnTo>
                  <a:pt x="724660" y="185294"/>
                </a:lnTo>
                <a:lnTo>
                  <a:pt x="735599" y="183568"/>
                </a:lnTo>
                <a:lnTo>
                  <a:pt x="745405" y="186715"/>
                </a:lnTo>
                <a:lnTo>
                  <a:pt x="754078" y="194704"/>
                </a:lnTo>
                <a:lnTo>
                  <a:pt x="761619" y="207507"/>
                </a:lnTo>
                <a:lnTo>
                  <a:pt x="730757" y="227446"/>
                </a:lnTo>
                <a:lnTo>
                  <a:pt x="722826" y="233210"/>
                </a:lnTo>
                <a:lnTo>
                  <a:pt x="720851" y="257037"/>
                </a:lnTo>
                <a:lnTo>
                  <a:pt x="721502" y="255871"/>
                </a:lnTo>
                <a:lnTo>
                  <a:pt x="728723" y="247702"/>
                </a:lnTo>
                <a:lnTo>
                  <a:pt x="741044" y="238622"/>
                </a:lnTo>
                <a:lnTo>
                  <a:pt x="767714" y="220969"/>
                </a:lnTo>
                <a:lnTo>
                  <a:pt x="771779" y="229859"/>
                </a:lnTo>
                <a:lnTo>
                  <a:pt x="775521" y="240472"/>
                </a:lnTo>
                <a:lnTo>
                  <a:pt x="776952" y="252709"/>
                </a:lnTo>
                <a:lnTo>
                  <a:pt x="788543" y="257926"/>
                </a:lnTo>
                <a:lnTo>
                  <a:pt x="787561" y="264577"/>
                </a:lnTo>
                <a:lnTo>
                  <a:pt x="795528" y="282183"/>
                </a:lnTo>
                <a:lnTo>
                  <a:pt x="810387" y="275452"/>
                </a:lnTo>
                <a:lnTo>
                  <a:pt x="775716" y="199252"/>
                </a:lnTo>
                <a:lnTo>
                  <a:pt x="768590" y="186542"/>
                </a:lnTo>
                <a:lnTo>
                  <a:pt x="760139" y="177032"/>
                </a:lnTo>
                <a:lnTo>
                  <a:pt x="750443" y="170804"/>
                </a:lnTo>
                <a:lnTo>
                  <a:pt x="741117" y="168021"/>
                </a:lnTo>
                <a:lnTo>
                  <a:pt x="729095" y="168179"/>
                </a:lnTo>
                <a:lnTo>
                  <a:pt x="716280" y="172201"/>
                </a:lnTo>
                <a:lnTo>
                  <a:pt x="709803" y="175249"/>
                </a:lnTo>
                <a:lnTo>
                  <a:pt x="703326" y="179694"/>
                </a:lnTo>
                <a:lnTo>
                  <a:pt x="696849" y="185536"/>
                </a:lnTo>
                <a:lnTo>
                  <a:pt x="690499" y="191378"/>
                </a:lnTo>
                <a:lnTo>
                  <a:pt x="685800" y="197474"/>
                </a:lnTo>
                <a:close/>
              </a:path>
              <a:path w="1181735" h="609716">
                <a:moveTo>
                  <a:pt x="722826" y="233210"/>
                </a:moveTo>
                <a:lnTo>
                  <a:pt x="712984" y="242648"/>
                </a:lnTo>
                <a:lnTo>
                  <a:pt x="706465" y="252484"/>
                </a:lnTo>
                <a:lnTo>
                  <a:pt x="703272" y="262728"/>
                </a:lnTo>
                <a:lnTo>
                  <a:pt x="703409" y="273386"/>
                </a:lnTo>
                <a:lnTo>
                  <a:pt x="706882" y="284469"/>
                </a:lnTo>
                <a:lnTo>
                  <a:pt x="708751" y="288167"/>
                </a:lnTo>
                <a:lnTo>
                  <a:pt x="716948" y="298144"/>
                </a:lnTo>
                <a:lnTo>
                  <a:pt x="728091" y="304535"/>
                </a:lnTo>
                <a:lnTo>
                  <a:pt x="734919" y="306220"/>
                </a:lnTo>
                <a:lnTo>
                  <a:pt x="746922" y="305959"/>
                </a:lnTo>
                <a:lnTo>
                  <a:pt x="759713" y="301868"/>
                </a:lnTo>
                <a:lnTo>
                  <a:pt x="772693" y="293367"/>
                </a:lnTo>
                <a:lnTo>
                  <a:pt x="780795" y="283453"/>
                </a:lnTo>
                <a:lnTo>
                  <a:pt x="786707" y="270364"/>
                </a:lnTo>
                <a:lnTo>
                  <a:pt x="785241" y="259450"/>
                </a:lnTo>
                <a:lnTo>
                  <a:pt x="786707" y="270364"/>
                </a:lnTo>
                <a:lnTo>
                  <a:pt x="787561" y="264577"/>
                </a:lnTo>
                <a:lnTo>
                  <a:pt x="788543" y="257926"/>
                </a:lnTo>
                <a:lnTo>
                  <a:pt x="776952" y="252709"/>
                </a:lnTo>
                <a:lnTo>
                  <a:pt x="775081" y="264403"/>
                </a:lnTo>
                <a:lnTo>
                  <a:pt x="772949" y="269836"/>
                </a:lnTo>
                <a:lnTo>
                  <a:pt x="765545" y="280214"/>
                </a:lnTo>
                <a:lnTo>
                  <a:pt x="754633" y="287517"/>
                </a:lnTo>
                <a:lnTo>
                  <a:pt x="747268" y="290819"/>
                </a:lnTo>
                <a:lnTo>
                  <a:pt x="740663" y="291454"/>
                </a:lnTo>
                <a:lnTo>
                  <a:pt x="734949" y="289422"/>
                </a:lnTo>
                <a:lnTo>
                  <a:pt x="729107" y="287263"/>
                </a:lnTo>
                <a:lnTo>
                  <a:pt x="724788" y="283199"/>
                </a:lnTo>
                <a:lnTo>
                  <a:pt x="721994" y="276976"/>
                </a:lnTo>
                <a:lnTo>
                  <a:pt x="718438" y="269102"/>
                </a:lnTo>
                <a:lnTo>
                  <a:pt x="718057" y="262371"/>
                </a:lnTo>
                <a:lnTo>
                  <a:pt x="720851" y="257037"/>
                </a:lnTo>
                <a:lnTo>
                  <a:pt x="722826" y="233210"/>
                </a:lnTo>
                <a:close/>
              </a:path>
              <a:path w="1181735" h="609716">
                <a:moveTo>
                  <a:pt x="808736" y="133720"/>
                </a:moveTo>
                <a:lnTo>
                  <a:pt x="793750" y="100827"/>
                </a:lnTo>
                <a:lnTo>
                  <a:pt x="790320" y="103240"/>
                </a:lnTo>
                <a:lnTo>
                  <a:pt x="787907" y="105018"/>
                </a:lnTo>
                <a:lnTo>
                  <a:pt x="784732" y="107939"/>
                </a:lnTo>
                <a:lnTo>
                  <a:pt x="780795" y="111622"/>
                </a:lnTo>
                <a:lnTo>
                  <a:pt x="793876" y="140451"/>
                </a:lnTo>
                <a:lnTo>
                  <a:pt x="773557" y="149722"/>
                </a:lnTo>
                <a:lnTo>
                  <a:pt x="779780" y="163438"/>
                </a:lnTo>
                <a:lnTo>
                  <a:pt x="800226" y="154294"/>
                </a:lnTo>
                <a:lnTo>
                  <a:pt x="833882" y="228335"/>
                </a:lnTo>
                <a:lnTo>
                  <a:pt x="836623" y="233825"/>
                </a:lnTo>
                <a:lnTo>
                  <a:pt x="844495" y="244455"/>
                </a:lnTo>
                <a:lnTo>
                  <a:pt x="853695" y="250416"/>
                </a:lnTo>
                <a:lnTo>
                  <a:pt x="864215" y="251725"/>
                </a:lnTo>
                <a:lnTo>
                  <a:pt x="876045" y="248401"/>
                </a:lnTo>
                <a:lnTo>
                  <a:pt x="880999" y="246115"/>
                </a:lnTo>
                <a:lnTo>
                  <a:pt x="886079" y="241924"/>
                </a:lnTo>
                <a:lnTo>
                  <a:pt x="891286" y="235828"/>
                </a:lnTo>
                <a:lnTo>
                  <a:pt x="885317" y="222747"/>
                </a:lnTo>
                <a:lnTo>
                  <a:pt x="879729" y="228589"/>
                </a:lnTo>
                <a:lnTo>
                  <a:pt x="875030" y="232272"/>
                </a:lnTo>
                <a:lnTo>
                  <a:pt x="871093" y="234050"/>
                </a:lnTo>
                <a:lnTo>
                  <a:pt x="866013" y="236336"/>
                </a:lnTo>
                <a:lnTo>
                  <a:pt x="861694" y="236590"/>
                </a:lnTo>
                <a:lnTo>
                  <a:pt x="858266" y="234558"/>
                </a:lnTo>
                <a:lnTo>
                  <a:pt x="854837" y="232526"/>
                </a:lnTo>
                <a:lnTo>
                  <a:pt x="851407" y="227827"/>
                </a:lnTo>
                <a:lnTo>
                  <a:pt x="848106" y="220334"/>
                </a:lnTo>
                <a:lnTo>
                  <a:pt x="814958" y="147563"/>
                </a:lnTo>
                <a:lnTo>
                  <a:pt x="844931" y="133847"/>
                </a:lnTo>
                <a:lnTo>
                  <a:pt x="838707" y="120131"/>
                </a:lnTo>
                <a:lnTo>
                  <a:pt x="808736" y="133720"/>
                </a:lnTo>
                <a:close/>
              </a:path>
              <a:path w="1181735" h="609716">
                <a:moveTo>
                  <a:pt x="837692" y="71490"/>
                </a:moveTo>
                <a:lnTo>
                  <a:pt x="837819" y="74538"/>
                </a:lnTo>
                <a:lnTo>
                  <a:pt x="839216" y="77586"/>
                </a:lnTo>
                <a:lnTo>
                  <a:pt x="840613" y="80888"/>
                </a:lnTo>
                <a:lnTo>
                  <a:pt x="842899" y="82920"/>
                </a:lnTo>
                <a:lnTo>
                  <a:pt x="845947" y="84063"/>
                </a:lnTo>
                <a:lnTo>
                  <a:pt x="848994" y="85079"/>
                </a:lnTo>
                <a:lnTo>
                  <a:pt x="851916" y="84952"/>
                </a:lnTo>
                <a:lnTo>
                  <a:pt x="854837" y="83682"/>
                </a:lnTo>
                <a:lnTo>
                  <a:pt x="857885" y="82285"/>
                </a:lnTo>
                <a:lnTo>
                  <a:pt x="860044" y="79999"/>
                </a:lnTo>
                <a:lnTo>
                  <a:pt x="861187" y="76951"/>
                </a:lnTo>
                <a:lnTo>
                  <a:pt x="862330" y="73776"/>
                </a:lnTo>
                <a:lnTo>
                  <a:pt x="862203" y="70728"/>
                </a:lnTo>
                <a:lnTo>
                  <a:pt x="860932" y="67807"/>
                </a:lnTo>
                <a:lnTo>
                  <a:pt x="859408" y="64632"/>
                </a:lnTo>
                <a:lnTo>
                  <a:pt x="857123" y="62600"/>
                </a:lnTo>
                <a:lnTo>
                  <a:pt x="854075" y="61711"/>
                </a:lnTo>
                <a:lnTo>
                  <a:pt x="851026" y="60822"/>
                </a:lnTo>
                <a:lnTo>
                  <a:pt x="847979" y="61076"/>
                </a:lnTo>
                <a:lnTo>
                  <a:pt x="845057" y="62346"/>
                </a:lnTo>
                <a:lnTo>
                  <a:pt x="842391" y="63616"/>
                </a:lnTo>
                <a:lnTo>
                  <a:pt x="840358" y="65648"/>
                </a:lnTo>
                <a:lnTo>
                  <a:pt x="839088" y="68569"/>
                </a:lnTo>
                <a:lnTo>
                  <a:pt x="837692" y="71490"/>
                </a:lnTo>
                <a:close/>
              </a:path>
              <a:path w="1181735" h="609716">
                <a:moveTo>
                  <a:pt x="873379" y="104383"/>
                </a:moveTo>
                <a:lnTo>
                  <a:pt x="858519" y="111114"/>
                </a:lnTo>
                <a:lnTo>
                  <a:pt x="912113" y="229224"/>
                </a:lnTo>
                <a:lnTo>
                  <a:pt x="926973" y="222493"/>
                </a:lnTo>
                <a:lnTo>
                  <a:pt x="873379" y="104383"/>
                </a:lnTo>
                <a:close/>
              </a:path>
              <a:path w="1181735" h="609716">
                <a:moveTo>
                  <a:pt x="971425" y="194193"/>
                </a:moveTo>
                <a:lnTo>
                  <a:pt x="965223" y="175214"/>
                </a:lnTo>
                <a:lnTo>
                  <a:pt x="955390" y="168423"/>
                </a:lnTo>
                <a:lnTo>
                  <a:pt x="946958" y="158808"/>
                </a:lnTo>
                <a:lnTo>
                  <a:pt x="939926" y="146420"/>
                </a:lnTo>
                <a:lnTo>
                  <a:pt x="939701" y="176192"/>
                </a:lnTo>
                <a:lnTo>
                  <a:pt x="949072" y="184368"/>
                </a:lnTo>
                <a:lnTo>
                  <a:pt x="959738" y="190489"/>
                </a:lnTo>
                <a:lnTo>
                  <a:pt x="971425" y="194193"/>
                </a:lnTo>
                <a:close/>
              </a:path>
              <a:path w="1181735" h="609716">
                <a:moveTo>
                  <a:pt x="924888" y="88569"/>
                </a:moveTo>
                <a:lnTo>
                  <a:pt x="919480" y="100065"/>
                </a:lnTo>
                <a:lnTo>
                  <a:pt x="918257" y="104095"/>
                </a:lnTo>
                <a:lnTo>
                  <a:pt x="916446" y="115515"/>
                </a:lnTo>
                <a:lnTo>
                  <a:pt x="916887" y="127510"/>
                </a:lnTo>
                <a:lnTo>
                  <a:pt x="919588" y="140061"/>
                </a:lnTo>
                <a:lnTo>
                  <a:pt x="924560" y="153151"/>
                </a:lnTo>
                <a:lnTo>
                  <a:pt x="931615" y="165962"/>
                </a:lnTo>
                <a:lnTo>
                  <a:pt x="939701" y="176192"/>
                </a:lnTo>
                <a:lnTo>
                  <a:pt x="939926" y="146420"/>
                </a:lnTo>
                <a:lnTo>
                  <a:pt x="937702" y="141089"/>
                </a:lnTo>
                <a:lnTo>
                  <a:pt x="933972" y="128216"/>
                </a:lnTo>
                <a:lnTo>
                  <a:pt x="933007" y="116241"/>
                </a:lnTo>
                <a:lnTo>
                  <a:pt x="934847" y="105145"/>
                </a:lnTo>
                <a:lnTo>
                  <a:pt x="939272" y="95370"/>
                </a:lnTo>
                <a:lnTo>
                  <a:pt x="947596" y="85820"/>
                </a:lnTo>
                <a:lnTo>
                  <a:pt x="959231" y="78602"/>
                </a:lnTo>
                <a:lnTo>
                  <a:pt x="970928" y="74724"/>
                </a:lnTo>
                <a:lnTo>
                  <a:pt x="983044" y="74156"/>
                </a:lnTo>
                <a:lnTo>
                  <a:pt x="994410" y="77459"/>
                </a:lnTo>
                <a:lnTo>
                  <a:pt x="1005766" y="85478"/>
                </a:lnTo>
                <a:lnTo>
                  <a:pt x="1013937" y="95430"/>
                </a:lnTo>
                <a:lnTo>
                  <a:pt x="1021080" y="108447"/>
                </a:lnTo>
                <a:lnTo>
                  <a:pt x="1022905" y="112673"/>
                </a:lnTo>
                <a:lnTo>
                  <a:pt x="1026985" y="125693"/>
                </a:lnTo>
                <a:lnTo>
                  <a:pt x="1028281" y="137711"/>
                </a:lnTo>
                <a:lnTo>
                  <a:pt x="1026794" y="148706"/>
                </a:lnTo>
                <a:lnTo>
                  <a:pt x="1022787" y="158109"/>
                </a:lnTo>
                <a:lnTo>
                  <a:pt x="1014504" y="167611"/>
                </a:lnTo>
                <a:lnTo>
                  <a:pt x="1002538" y="174995"/>
                </a:lnTo>
                <a:lnTo>
                  <a:pt x="990278" y="178874"/>
                </a:lnTo>
                <a:lnTo>
                  <a:pt x="978163" y="179254"/>
                </a:lnTo>
                <a:lnTo>
                  <a:pt x="966597" y="175884"/>
                </a:lnTo>
                <a:lnTo>
                  <a:pt x="965223" y="175214"/>
                </a:lnTo>
                <a:lnTo>
                  <a:pt x="971425" y="194193"/>
                </a:lnTo>
                <a:lnTo>
                  <a:pt x="983391" y="195155"/>
                </a:lnTo>
                <a:lnTo>
                  <a:pt x="995713" y="193412"/>
                </a:lnTo>
                <a:lnTo>
                  <a:pt x="1008380" y="188965"/>
                </a:lnTo>
                <a:lnTo>
                  <a:pt x="1019046" y="183068"/>
                </a:lnTo>
                <a:lnTo>
                  <a:pt x="1029164" y="174721"/>
                </a:lnTo>
                <a:lnTo>
                  <a:pt x="1036747" y="164761"/>
                </a:lnTo>
                <a:lnTo>
                  <a:pt x="1041781" y="153151"/>
                </a:lnTo>
                <a:lnTo>
                  <a:pt x="1044246" y="139130"/>
                </a:lnTo>
                <a:lnTo>
                  <a:pt x="1043881" y="127063"/>
                </a:lnTo>
                <a:lnTo>
                  <a:pt x="1041291" y="114631"/>
                </a:lnTo>
                <a:lnTo>
                  <a:pt x="1036447" y="101843"/>
                </a:lnTo>
                <a:lnTo>
                  <a:pt x="1028624" y="87388"/>
                </a:lnTo>
                <a:lnTo>
                  <a:pt x="1020551" y="77023"/>
                </a:lnTo>
                <a:lnTo>
                  <a:pt x="1011386" y="68888"/>
                </a:lnTo>
                <a:lnTo>
                  <a:pt x="1001141" y="62981"/>
                </a:lnTo>
                <a:lnTo>
                  <a:pt x="990436" y="59492"/>
                </a:lnTo>
                <a:lnTo>
                  <a:pt x="978524" y="58412"/>
                </a:lnTo>
                <a:lnTo>
                  <a:pt x="966218" y="60121"/>
                </a:lnTo>
                <a:lnTo>
                  <a:pt x="953516" y="64632"/>
                </a:lnTo>
                <a:lnTo>
                  <a:pt x="942782" y="70465"/>
                </a:lnTo>
                <a:lnTo>
                  <a:pt x="932651" y="78702"/>
                </a:lnTo>
                <a:lnTo>
                  <a:pt x="924888" y="88569"/>
                </a:lnTo>
                <a:close/>
              </a:path>
              <a:path w="1181735" h="609716">
                <a:moveTo>
                  <a:pt x="1057020" y="45836"/>
                </a:moveTo>
                <a:lnTo>
                  <a:pt x="1058168" y="39595"/>
                </a:lnTo>
                <a:lnTo>
                  <a:pt x="1050925" y="23738"/>
                </a:lnTo>
                <a:lnTo>
                  <a:pt x="1036193" y="30469"/>
                </a:lnTo>
                <a:lnTo>
                  <a:pt x="1089787" y="148579"/>
                </a:lnTo>
                <a:lnTo>
                  <a:pt x="1060323" y="44312"/>
                </a:lnTo>
                <a:lnTo>
                  <a:pt x="1058168" y="39595"/>
                </a:lnTo>
                <a:lnTo>
                  <a:pt x="1057020" y="45836"/>
                </a:lnTo>
                <a:close/>
              </a:path>
              <a:path w="1181735" h="609716">
                <a:moveTo>
                  <a:pt x="1060323" y="44312"/>
                </a:moveTo>
                <a:lnTo>
                  <a:pt x="1089787" y="148579"/>
                </a:lnTo>
                <a:lnTo>
                  <a:pt x="1104645" y="141848"/>
                </a:lnTo>
                <a:lnTo>
                  <a:pt x="1073912" y="74284"/>
                </a:lnTo>
                <a:lnTo>
                  <a:pt x="1070828" y="65742"/>
                </a:lnTo>
                <a:lnTo>
                  <a:pt x="1069180" y="53471"/>
                </a:lnTo>
                <a:lnTo>
                  <a:pt x="1070991" y="41518"/>
                </a:lnTo>
                <a:lnTo>
                  <a:pt x="1072817" y="36616"/>
                </a:lnTo>
                <a:lnTo>
                  <a:pt x="1080104" y="26124"/>
                </a:lnTo>
                <a:lnTo>
                  <a:pt x="1091057" y="18785"/>
                </a:lnTo>
                <a:lnTo>
                  <a:pt x="1100574" y="15979"/>
                </a:lnTo>
                <a:lnTo>
                  <a:pt x="1110627" y="16822"/>
                </a:lnTo>
                <a:lnTo>
                  <a:pt x="1119868" y="21952"/>
                </a:lnTo>
                <a:lnTo>
                  <a:pt x="1128290" y="31370"/>
                </a:lnTo>
                <a:lnTo>
                  <a:pt x="1135888" y="45074"/>
                </a:lnTo>
                <a:lnTo>
                  <a:pt x="1167003" y="113527"/>
                </a:lnTo>
                <a:lnTo>
                  <a:pt x="1181735" y="106796"/>
                </a:lnTo>
                <a:lnTo>
                  <a:pt x="1149350" y="35422"/>
                </a:lnTo>
                <a:lnTo>
                  <a:pt x="1147452" y="31434"/>
                </a:lnTo>
                <a:lnTo>
                  <a:pt x="1140134" y="19313"/>
                </a:lnTo>
                <a:lnTo>
                  <a:pt x="1131785" y="10031"/>
                </a:lnTo>
                <a:lnTo>
                  <a:pt x="1122426" y="3545"/>
                </a:lnTo>
                <a:lnTo>
                  <a:pt x="1111453" y="0"/>
                </a:lnTo>
                <a:lnTo>
                  <a:pt x="1099379" y="123"/>
                </a:lnTo>
                <a:lnTo>
                  <a:pt x="1086612" y="4180"/>
                </a:lnTo>
                <a:lnTo>
                  <a:pt x="1074141" y="11638"/>
                </a:lnTo>
                <a:lnTo>
                  <a:pt x="1065206" y="20985"/>
                </a:lnTo>
                <a:lnTo>
                  <a:pt x="1059495" y="32381"/>
                </a:lnTo>
                <a:lnTo>
                  <a:pt x="1058168" y="39595"/>
                </a:lnTo>
                <a:lnTo>
                  <a:pt x="1060323" y="44312"/>
                </a:lnTo>
                <a:close/>
              </a:path>
              <a:path w="1181735" h="609716">
                <a:moveTo>
                  <a:pt x="98932" y="581014"/>
                </a:moveTo>
                <a:lnTo>
                  <a:pt x="37718" y="446394"/>
                </a:lnTo>
                <a:lnTo>
                  <a:pt x="53339" y="439282"/>
                </a:lnTo>
                <a:lnTo>
                  <a:pt x="46736" y="424804"/>
                </a:lnTo>
                <a:lnTo>
                  <a:pt x="0" y="446013"/>
                </a:lnTo>
                <a:lnTo>
                  <a:pt x="6604" y="460491"/>
                </a:lnTo>
                <a:lnTo>
                  <a:pt x="22098" y="453506"/>
                </a:lnTo>
                <a:lnTo>
                  <a:pt x="83312" y="588126"/>
                </a:lnTo>
                <a:lnTo>
                  <a:pt x="67691" y="595238"/>
                </a:lnTo>
                <a:lnTo>
                  <a:pt x="74294" y="609716"/>
                </a:lnTo>
                <a:lnTo>
                  <a:pt x="121031" y="588380"/>
                </a:lnTo>
                <a:lnTo>
                  <a:pt x="114426" y="573902"/>
                </a:lnTo>
                <a:lnTo>
                  <a:pt x="98932" y="581014"/>
                </a:lnTo>
                <a:close/>
              </a:path>
              <a:path w="1181735" h="609716">
                <a:moveTo>
                  <a:pt x="109347" y="476239"/>
                </a:moveTo>
                <a:lnTo>
                  <a:pt x="110462" y="470115"/>
                </a:lnTo>
                <a:lnTo>
                  <a:pt x="103250" y="454014"/>
                </a:lnTo>
                <a:lnTo>
                  <a:pt x="88392" y="460745"/>
                </a:lnTo>
                <a:lnTo>
                  <a:pt x="141986" y="578982"/>
                </a:lnTo>
                <a:lnTo>
                  <a:pt x="112522" y="474715"/>
                </a:lnTo>
                <a:lnTo>
                  <a:pt x="110462" y="470115"/>
                </a:lnTo>
                <a:lnTo>
                  <a:pt x="109347" y="476239"/>
                </a:lnTo>
                <a:close/>
              </a:path>
              <a:path w="1181735" h="609716">
                <a:moveTo>
                  <a:pt x="112522" y="474715"/>
                </a:moveTo>
                <a:lnTo>
                  <a:pt x="141986" y="578982"/>
                </a:lnTo>
                <a:lnTo>
                  <a:pt x="156844" y="572251"/>
                </a:lnTo>
                <a:lnTo>
                  <a:pt x="126237" y="504687"/>
                </a:lnTo>
                <a:lnTo>
                  <a:pt x="123101" y="496145"/>
                </a:lnTo>
                <a:lnTo>
                  <a:pt x="121473" y="483874"/>
                </a:lnTo>
                <a:lnTo>
                  <a:pt x="123317" y="471921"/>
                </a:lnTo>
                <a:lnTo>
                  <a:pt x="125138" y="466966"/>
                </a:lnTo>
                <a:lnTo>
                  <a:pt x="132355" y="456460"/>
                </a:lnTo>
                <a:lnTo>
                  <a:pt x="143256" y="449061"/>
                </a:lnTo>
                <a:lnTo>
                  <a:pt x="152832" y="446248"/>
                </a:lnTo>
                <a:lnTo>
                  <a:pt x="162867" y="447118"/>
                </a:lnTo>
                <a:lnTo>
                  <a:pt x="172092" y="452275"/>
                </a:lnTo>
                <a:lnTo>
                  <a:pt x="180501" y="461726"/>
                </a:lnTo>
                <a:lnTo>
                  <a:pt x="188087" y="475477"/>
                </a:lnTo>
                <a:lnTo>
                  <a:pt x="219201" y="543930"/>
                </a:lnTo>
                <a:lnTo>
                  <a:pt x="234061" y="537199"/>
                </a:lnTo>
                <a:lnTo>
                  <a:pt x="201549" y="465698"/>
                </a:lnTo>
                <a:lnTo>
                  <a:pt x="199701" y="461835"/>
                </a:lnTo>
                <a:lnTo>
                  <a:pt x="192405" y="449737"/>
                </a:lnTo>
                <a:lnTo>
                  <a:pt x="184060" y="440449"/>
                </a:lnTo>
                <a:lnTo>
                  <a:pt x="174625" y="433948"/>
                </a:lnTo>
                <a:lnTo>
                  <a:pt x="163711" y="430338"/>
                </a:lnTo>
                <a:lnTo>
                  <a:pt x="151651" y="430462"/>
                </a:lnTo>
                <a:lnTo>
                  <a:pt x="138811" y="434456"/>
                </a:lnTo>
                <a:lnTo>
                  <a:pt x="126342" y="441949"/>
                </a:lnTo>
                <a:lnTo>
                  <a:pt x="117460" y="451338"/>
                </a:lnTo>
                <a:lnTo>
                  <a:pt x="111799" y="462772"/>
                </a:lnTo>
                <a:lnTo>
                  <a:pt x="110462" y="470115"/>
                </a:lnTo>
                <a:lnTo>
                  <a:pt x="112522" y="474715"/>
                </a:lnTo>
                <a:close/>
              </a:path>
              <a:path w="1181735" h="609716">
                <a:moveTo>
                  <a:pt x="198881" y="410580"/>
                </a:moveTo>
                <a:lnTo>
                  <a:pt x="205231" y="424423"/>
                </a:lnTo>
                <a:lnTo>
                  <a:pt x="225679" y="415152"/>
                </a:lnTo>
                <a:lnTo>
                  <a:pt x="273050" y="519419"/>
                </a:lnTo>
                <a:lnTo>
                  <a:pt x="287908" y="512688"/>
                </a:lnTo>
                <a:lnTo>
                  <a:pt x="240537" y="408421"/>
                </a:lnTo>
                <a:lnTo>
                  <a:pt x="270637" y="394705"/>
                </a:lnTo>
                <a:lnTo>
                  <a:pt x="264287" y="380862"/>
                </a:lnTo>
                <a:lnTo>
                  <a:pt x="234187" y="394578"/>
                </a:lnTo>
                <a:lnTo>
                  <a:pt x="226694" y="377941"/>
                </a:lnTo>
                <a:lnTo>
                  <a:pt x="225176" y="374362"/>
                </a:lnTo>
                <a:lnTo>
                  <a:pt x="222112" y="360762"/>
                </a:lnTo>
                <a:lnTo>
                  <a:pt x="224870" y="350525"/>
                </a:lnTo>
                <a:lnTo>
                  <a:pt x="233425" y="343651"/>
                </a:lnTo>
                <a:lnTo>
                  <a:pt x="238506" y="341365"/>
                </a:lnTo>
                <a:lnTo>
                  <a:pt x="243839" y="340222"/>
                </a:lnTo>
                <a:lnTo>
                  <a:pt x="249681" y="340095"/>
                </a:lnTo>
                <a:lnTo>
                  <a:pt x="243331" y="325998"/>
                </a:lnTo>
                <a:lnTo>
                  <a:pt x="237998" y="326125"/>
                </a:lnTo>
                <a:lnTo>
                  <a:pt x="232791" y="327268"/>
                </a:lnTo>
                <a:lnTo>
                  <a:pt x="227711" y="329554"/>
                </a:lnTo>
                <a:lnTo>
                  <a:pt x="224460" y="331212"/>
                </a:lnTo>
                <a:lnTo>
                  <a:pt x="214417" y="339373"/>
                </a:lnTo>
                <a:lnTo>
                  <a:pt x="208025" y="350509"/>
                </a:lnTo>
                <a:lnTo>
                  <a:pt x="206246" y="358657"/>
                </a:lnTo>
                <a:lnTo>
                  <a:pt x="207026" y="370630"/>
                </a:lnTo>
                <a:lnTo>
                  <a:pt x="211455" y="383783"/>
                </a:lnTo>
                <a:lnTo>
                  <a:pt x="219329" y="401309"/>
                </a:lnTo>
                <a:lnTo>
                  <a:pt x="198881" y="410580"/>
                </a:lnTo>
                <a:close/>
              </a:path>
              <a:path w="1181735" h="609716">
                <a:moveTo>
                  <a:pt x="319723" y="443664"/>
                </a:moveTo>
                <a:lnTo>
                  <a:pt x="312674" y="431281"/>
                </a:lnTo>
                <a:lnTo>
                  <a:pt x="312417" y="461004"/>
                </a:lnTo>
                <a:lnTo>
                  <a:pt x="321801" y="469162"/>
                </a:lnTo>
                <a:lnTo>
                  <a:pt x="332486" y="475223"/>
                </a:lnTo>
                <a:lnTo>
                  <a:pt x="332748" y="475340"/>
                </a:lnTo>
                <a:lnTo>
                  <a:pt x="344310" y="479026"/>
                </a:lnTo>
                <a:lnTo>
                  <a:pt x="338045" y="459987"/>
                </a:lnTo>
                <a:lnTo>
                  <a:pt x="328181" y="453233"/>
                </a:lnTo>
                <a:lnTo>
                  <a:pt x="319723" y="443664"/>
                </a:lnTo>
                <a:close/>
              </a:path>
              <a:path w="1181735" h="609716">
                <a:moveTo>
                  <a:pt x="297759" y="373410"/>
                </a:moveTo>
                <a:lnTo>
                  <a:pt x="292354" y="384926"/>
                </a:lnTo>
                <a:lnTo>
                  <a:pt x="291096" y="388983"/>
                </a:lnTo>
                <a:lnTo>
                  <a:pt x="289259" y="400374"/>
                </a:lnTo>
                <a:lnTo>
                  <a:pt x="289700" y="412336"/>
                </a:lnTo>
                <a:lnTo>
                  <a:pt x="292391" y="424879"/>
                </a:lnTo>
                <a:lnTo>
                  <a:pt x="297306" y="438012"/>
                </a:lnTo>
                <a:lnTo>
                  <a:pt x="304322" y="450760"/>
                </a:lnTo>
                <a:lnTo>
                  <a:pt x="312417" y="461004"/>
                </a:lnTo>
                <a:lnTo>
                  <a:pt x="312674" y="431281"/>
                </a:lnTo>
                <a:lnTo>
                  <a:pt x="310480" y="426013"/>
                </a:lnTo>
                <a:lnTo>
                  <a:pt x="306765" y="413081"/>
                </a:lnTo>
                <a:lnTo>
                  <a:pt x="305809" y="401065"/>
                </a:lnTo>
                <a:lnTo>
                  <a:pt x="307594" y="390006"/>
                </a:lnTo>
                <a:lnTo>
                  <a:pt x="312089" y="380066"/>
                </a:lnTo>
                <a:lnTo>
                  <a:pt x="320427" y="370574"/>
                </a:lnTo>
                <a:lnTo>
                  <a:pt x="332105" y="363336"/>
                </a:lnTo>
                <a:lnTo>
                  <a:pt x="343608" y="359565"/>
                </a:lnTo>
                <a:lnTo>
                  <a:pt x="355746" y="359006"/>
                </a:lnTo>
                <a:lnTo>
                  <a:pt x="367156" y="362320"/>
                </a:lnTo>
                <a:lnTo>
                  <a:pt x="378644" y="370318"/>
                </a:lnTo>
                <a:lnTo>
                  <a:pt x="386823" y="380289"/>
                </a:lnTo>
                <a:lnTo>
                  <a:pt x="393954" y="393308"/>
                </a:lnTo>
                <a:lnTo>
                  <a:pt x="395733" y="397499"/>
                </a:lnTo>
                <a:lnTo>
                  <a:pt x="399755" y="410532"/>
                </a:lnTo>
                <a:lnTo>
                  <a:pt x="401032" y="422562"/>
                </a:lnTo>
                <a:lnTo>
                  <a:pt x="399542" y="433567"/>
                </a:lnTo>
                <a:lnTo>
                  <a:pt x="395568" y="442856"/>
                </a:lnTo>
                <a:lnTo>
                  <a:pt x="387278" y="452385"/>
                </a:lnTo>
                <a:lnTo>
                  <a:pt x="375285" y="459729"/>
                </a:lnTo>
                <a:lnTo>
                  <a:pt x="363081" y="463664"/>
                </a:lnTo>
                <a:lnTo>
                  <a:pt x="350938" y="464017"/>
                </a:lnTo>
                <a:lnTo>
                  <a:pt x="339344" y="460618"/>
                </a:lnTo>
                <a:lnTo>
                  <a:pt x="338045" y="459987"/>
                </a:lnTo>
                <a:lnTo>
                  <a:pt x="344310" y="479026"/>
                </a:lnTo>
                <a:lnTo>
                  <a:pt x="356248" y="479981"/>
                </a:lnTo>
                <a:lnTo>
                  <a:pt x="368562" y="478205"/>
                </a:lnTo>
                <a:lnTo>
                  <a:pt x="381254" y="473699"/>
                </a:lnTo>
                <a:lnTo>
                  <a:pt x="391844" y="467894"/>
                </a:lnTo>
                <a:lnTo>
                  <a:pt x="401947" y="459536"/>
                </a:lnTo>
                <a:lnTo>
                  <a:pt x="409504" y="449533"/>
                </a:lnTo>
                <a:lnTo>
                  <a:pt x="414528" y="437885"/>
                </a:lnTo>
                <a:lnTo>
                  <a:pt x="417053" y="423919"/>
                </a:lnTo>
                <a:lnTo>
                  <a:pt x="416689" y="411876"/>
                </a:lnTo>
                <a:lnTo>
                  <a:pt x="414108" y="399425"/>
                </a:lnTo>
                <a:lnTo>
                  <a:pt x="409320" y="386577"/>
                </a:lnTo>
                <a:lnTo>
                  <a:pt x="401423" y="372206"/>
                </a:lnTo>
                <a:lnTo>
                  <a:pt x="393315" y="361873"/>
                </a:lnTo>
                <a:lnTo>
                  <a:pt x="384136" y="353748"/>
                </a:lnTo>
                <a:lnTo>
                  <a:pt x="373888" y="347842"/>
                </a:lnTo>
                <a:lnTo>
                  <a:pt x="363210" y="344357"/>
                </a:lnTo>
                <a:lnTo>
                  <a:pt x="351290" y="343257"/>
                </a:lnTo>
                <a:lnTo>
                  <a:pt x="338974" y="344927"/>
                </a:lnTo>
                <a:lnTo>
                  <a:pt x="326263" y="349366"/>
                </a:lnTo>
                <a:lnTo>
                  <a:pt x="315594" y="355217"/>
                </a:lnTo>
                <a:lnTo>
                  <a:pt x="305506" y="363498"/>
                </a:lnTo>
                <a:lnTo>
                  <a:pt x="297759" y="373410"/>
                </a:lnTo>
                <a:close/>
              </a:path>
              <a:path w="1181735" h="609716">
                <a:moveTo>
                  <a:pt x="431292" y="335396"/>
                </a:moveTo>
                <a:lnTo>
                  <a:pt x="462533" y="433313"/>
                </a:lnTo>
                <a:lnTo>
                  <a:pt x="434975" y="333745"/>
                </a:lnTo>
                <a:lnTo>
                  <a:pt x="431280" y="325617"/>
                </a:lnTo>
                <a:lnTo>
                  <a:pt x="423544" y="308599"/>
                </a:lnTo>
                <a:lnTo>
                  <a:pt x="408939" y="315203"/>
                </a:lnTo>
                <a:lnTo>
                  <a:pt x="462533" y="433313"/>
                </a:lnTo>
                <a:lnTo>
                  <a:pt x="431292" y="335396"/>
                </a:lnTo>
                <a:close/>
              </a:path>
              <a:path w="1181735" h="609716">
                <a:moveTo>
                  <a:pt x="456819" y="290692"/>
                </a:moveTo>
                <a:lnTo>
                  <a:pt x="452374" y="292724"/>
                </a:lnTo>
                <a:lnTo>
                  <a:pt x="444500" y="296407"/>
                </a:lnTo>
                <a:lnTo>
                  <a:pt x="438657" y="302122"/>
                </a:lnTo>
                <a:lnTo>
                  <a:pt x="434975" y="309996"/>
                </a:lnTo>
                <a:lnTo>
                  <a:pt x="431277" y="322605"/>
                </a:lnTo>
                <a:lnTo>
                  <a:pt x="431280" y="325617"/>
                </a:lnTo>
                <a:lnTo>
                  <a:pt x="434975" y="333745"/>
                </a:lnTo>
                <a:lnTo>
                  <a:pt x="462533" y="433313"/>
                </a:lnTo>
                <a:lnTo>
                  <a:pt x="477138" y="426709"/>
                </a:lnTo>
                <a:lnTo>
                  <a:pt x="451866" y="371083"/>
                </a:lnTo>
                <a:lnTo>
                  <a:pt x="449230" y="364869"/>
                </a:lnTo>
                <a:lnTo>
                  <a:pt x="444874" y="351615"/>
                </a:lnTo>
                <a:lnTo>
                  <a:pt x="442868" y="339717"/>
                </a:lnTo>
                <a:lnTo>
                  <a:pt x="443230" y="329173"/>
                </a:lnTo>
                <a:lnTo>
                  <a:pt x="448596" y="314526"/>
                </a:lnTo>
                <a:lnTo>
                  <a:pt x="457962" y="306821"/>
                </a:lnTo>
                <a:lnTo>
                  <a:pt x="462025" y="304916"/>
                </a:lnTo>
                <a:lnTo>
                  <a:pt x="467360" y="304027"/>
                </a:lnTo>
                <a:lnTo>
                  <a:pt x="473963" y="303900"/>
                </a:lnTo>
                <a:lnTo>
                  <a:pt x="467360" y="289295"/>
                </a:lnTo>
                <a:lnTo>
                  <a:pt x="461899" y="289549"/>
                </a:lnTo>
                <a:lnTo>
                  <a:pt x="456819" y="290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object 36"/>
          <p:cNvSpPr/>
          <p:nvPr/>
        </p:nvSpPr>
        <p:spPr>
          <a:xfrm>
            <a:off x="5981405" y="2944454"/>
            <a:ext cx="1262039" cy="688621"/>
          </a:xfrm>
          <a:custGeom>
            <a:avLst/>
            <a:gdLst/>
            <a:ahLst/>
            <a:cxnLst/>
            <a:rect l="l" t="t" r="r" b="b"/>
            <a:pathLst>
              <a:path w="1262039" h="688621">
                <a:moveTo>
                  <a:pt x="443270" y="394502"/>
                </a:moveTo>
                <a:lnTo>
                  <a:pt x="477814" y="499150"/>
                </a:lnTo>
                <a:lnTo>
                  <a:pt x="492292" y="491911"/>
                </a:lnTo>
                <a:lnTo>
                  <a:pt x="458891" y="425363"/>
                </a:lnTo>
                <a:lnTo>
                  <a:pt x="455321" y="417070"/>
                </a:lnTo>
                <a:lnTo>
                  <a:pt x="452559" y="404804"/>
                </a:lnTo>
                <a:lnTo>
                  <a:pt x="453176" y="393232"/>
                </a:lnTo>
                <a:lnTo>
                  <a:pt x="453387" y="392250"/>
                </a:lnTo>
                <a:lnTo>
                  <a:pt x="458848" y="380091"/>
                </a:lnTo>
                <a:lnTo>
                  <a:pt x="468670" y="372023"/>
                </a:lnTo>
                <a:lnTo>
                  <a:pt x="475623" y="369334"/>
                </a:lnTo>
                <a:lnTo>
                  <a:pt x="486006" y="368725"/>
                </a:lnTo>
                <a:lnTo>
                  <a:pt x="495594" y="372605"/>
                </a:lnTo>
                <a:lnTo>
                  <a:pt x="504381" y="380984"/>
                </a:lnTo>
                <a:lnTo>
                  <a:pt x="512358" y="393867"/>
                </a:lnTo>
                <a:lnTo>
                  <a:pt x="547664" y="463971"/>
                </a:lnTo>
                <a:lnTo>
                  <a:pt x="562269" y="456605"/>
                </a:lnTo>
                <a:lnTo>
                  <a:pt x="528233" y="389041"/>
                </a:lnTo>
                <a:lnTo>
                  <a:pt x="525152" y="381817"/>
                </a:lnTo>
                <a:lnTo>
                  <a:pt x="522630" y="369560"/>
                </a:lnTo>
                <a:lnTo>
                  <a:pt x="523661" y="357672"/>
                </a:lnTo>
                <a:lnTo>
                  <a:pt x="529657" y="344407"/>
                </a:lnTo>
                <a:lnTo>
                  <a:pt x="539282" y="336463"/>
                </a:lnTo>
                <a:lnTo>
                  <a:pt x="548045" y="332018"/>
                </a:lnTo>
                <a:lnTo>
                  <a:pt x="555792" y="331383"/>
                </a:lnTo>
                <a:lnTo>
                  <a:pt x="562396" y="334558"/>
                </a:lnTo>
                <a:lnTo>
                  <a:pt x="566587" y="337193"/>
                </a:lnTo>
                <a:lnTo>
                  <a:pt x="574588" y="345893"/>
                </a:lnTo>
                <a:lnTo>
                  <a:pt x="582589" y="359450"/>
                </a:lnTo>
                <a:lnTo>
                  <a:pt x="617514" y="428792"/>
                </a:lnTo>
                <a:lnTo>
                  <a:pt x="632119" y="421426"/>
                </a:lnTo>
                <a:lnTo>
                  <a:pt x="596178" y="350306"/>
                </a:lnTo>
                <a:lnTo>
                  <a:pt x="592353" y="343285"/>
                </a:lnTo>
                <a:lnTo>
                  <a:pt x="584312" y="331907"/>
                </a:lnTo>
                <a:lnTo>
                  <a:pt x="575557" y="323689"/>
                </a:lnTo>
                <a:lnTo>
                  <a:pt x="566089" y="318629"/>
                </a:lnTo>
                <a:lnTo>
                  <a:pt x="555912" y="316724"/>
                </a:lnTo>
                <a:lnTo>
                  <a:pt x="545028" y="317971"/>
                </a:lnTo>
                <a:lnTo>
                  <a:pt x="533440" y="322366"/>
                </a:lnTo>
                <a:lnTo>
                  <a:pt x="522288" y="330404"/>
                </a:lnTo>
                <a:lnTo>
                  <a:pt x="514517" y="340781"/>
                </a:lnTo>
                <a:lnTo>
                  <a:pt x="510163" y="353492"/>
                </a:lnTo>
                <a:lnTo>
                  <a:pt x="510580" y="365800"/>
                </a:lnTo>
                <a:lnTo>
                  <a:pt x="506135" y="359450"/>
                </a:lnTo>
                <a:lnTo>
                  <a:pt x="499531" y="355259"/>
                </a:lnTo>
                <a:lnTo>
                  <a:pt x="490768" y="353354"/>
                </a:lnTo>
                <a:lnTo>
                  <a:pt x="489148" y="353035"/>
                </a:lnTo>
                <a:lnTo>
                  <a:pt x="476935" y="352987"/>
                </a:lnTo>
                <a:lnTo>
                  <a:pt x="464733" y="357037"/>
                </a:lnTo>
                <a:lnTo>
                  <a:pt x="457066" y="361719"/>
                </a:lnTo>
                <a:lnTo>
                  <a:pt x="447927" y="370892"/>
                </a:lnTo>
                <a:lnTo>
                  <a:pt x="442265" y="382360"/>
                </a:lnTo>
                <a:lnTo>
                  <a:pt x="441052" y="390067"/>
                </a:lnTo>
                <a:lnTo>
                  <a:pt x="443270" y="394502"/>
                </a:lnTo>
                <a:close/>
              </a:path>
              <a:path w="1262039" h="688621">
                <a:moveTo>
                  <a:pt x="584875" y="249976"/>
                </a:moveTo>
                <a:lnTo>
                  <a:pt x="585002" y="253024"/>
                </a:lnTo>
                <a:lnTo>
                  <a:pt x="586526" y="256072"/>
                </a:lnTo>
                <a:lnTo>
                  <a:pt x="588177" y="259120"/>
                </a:lnTo>
                <a:lnTo>
                  <a:pt x="590463" y="261152"/>
                </a:lnTo>
                <a:lnTo>
                  <a:pt x="593511" y="262168"/>
                </a:lnTo>
                <a:lnTo>
                  <a:pt x="596686" y="263057"/>
                </a:lnTo>
                <a:lnTo>
                  <a:pt x="599607" y="262930"/>
                </a:lnTo>
                <a:lnTo>
                  <a:pt x="602401" y="261406"/>
                </a:lnTo>
                <a:lnTo>
                  <a:pt x="605449" y="260009"/>
                </a:lnTo>
                <a:lnTo>
                  <a:pt x="607481" y="257596"/>
                </a:lnTo>
                <a:lnTo>
                  <a:pt x="608497" y="254421"/>
                </a:lnTo>
                <a:lnTo>
                  <a:pt x="609513" y="251246"/>
                </a:lnTo>
                <a:lnTo>
                  <a:pt x="609259" y="248198"/>
                </a:lnTo>
                <a:lnTo>
                  <a:pt x="607862" y="245277"/>
                </a:lnTo>
                <a:lnTo>
                  <a:pt x="606211" y="242229"/>
                </a:lnTo>
                <a:lnTo>
                  <a:pt x="603925" y="240324"/>
                </a:lnTo>
                <a:lnTo>
                  <a:pt x="600750" y="239562"/>
                </a:lnTo>
                <a:lnTo>
                  <a:pt x="597575" y="238800"/>
                </a:lnTo>
                <a:lnTo>
                  <a:pt x="594654" y="239054"/>
                </a:lnTo>
                <a:lnTo>
                  <a:pt x="591860" y="240451"/>
                </a:lnTo>
                <a:lnTo>
                  <a:pt x="589193" y="241848"/>
                </a:lnTo>
                <a:lnTo>
                  <a:pt x="587288" y="244007"/>
                </a:lnTo>
                <a:lnTo>
                  <a:pt x="586018" y="246928"/>
                </a:lnTo>
                <a:lnTo>
                  <a:pt x="584875" y="249976"/>
                </a:lnTo>
                <a:close/>
              </a:path>
              <a:path w="1262039" h="688621">
                <a:moveTo>
                  <a:pt x="621705" y="281345"/>
                </a:moveTo>
                <a:lnTo>
                  <a:pt x="607227" y="288711"/>
                </a:lnTo>
                <a:lnTo>
                  <a:pt x="665647" y="404535"/>
                </a:lnTo>
                <a:lnTo>
                  <a:pt x="680125" y="397169"/>
                </a:lnTo>
                <a:lnTo>
                  <a:pt x="621705" y="281345"/>
                </a:lnTo>
                <a:close/>
              </a:path>
              <a:path w="1262039" h="688621">
                <a:moveTo>
                  <a:pt x="722670" y="247436"/>
                </a:moveTo>
                <a:lnTo>
                  <a:pt x="696762" y="380278"/>
                </a:lnTo>
                <a:lnTo>
                  <a:pt x="700191" y="387136"/>
                </a:lnTo>
                <a:lnTo>
                  <a:pt x="793028" y="340273"/>
                </a:lnTo>
                <a:lnTo>
                  <a:pt x="786297" y="326811"/>
                </a:lnTo>
                <a:lnTo>
                  <a:pt x="714288" y="363006"/>
                </a:lnTo>
                <a:lnTo>
                  <a:pt x="740196" y="228767"/>
                </a:lnTo>
                <a:lnTo>
                  <a:pt x="737402" y="223052"/>
                </a:lnTo>
                <a:lnTo>
                  <a:pt x="647105" y="268518"/>
                </a:lnTo>
                <a:lnTo>
                  <a:pt x="653963" y="282107"/>
                </a:lnTo>
                <a:lnTo>
                  <a:pt x="722670" y="247436"/>
                </a:lnTo>
                <a:close/>
              </a:path>
              <a:path w="1262039" h="688621">
                <a:moveTo>
                  <a:pt x="853238" y="294047"/>
                </a:moveTo>
                <a:lnTo>
                  <a:pt x="842558" y="301792"/>
                </a:lnTo>
                <a:lnTo>
                  <a:pt x="835446" y="305475"/>
                </a:lnTo>
                <a:lnTo>
                  <a:pt x="828842" y="306364"/>
                </a:lnTo>
                <a:lnTo>
                  <a:pt x="823779" y="321256"/>
                </a:lnTo>
                <a:lnTo>
                  <a:pt x="835754" y="320506"/>
                </a:lnTo>
                <a:lnTo>
                  <a:pt x="848400" y="315889"/>
                </a:lnTo>
                <a:lnTo>
                  <a:pt x="850664" y="314673"/>
                </a:lnTo>
                <a:lnTo>
                  <a:pt x="860896" y="306924"/>
                </a:lnTo>
                <a:lnTo>
                  <a:pt x="868593" y="296712"/>
                </a:lnTo>
                <a:lnTo>
                  <a:pt x="873985" y="283300"/>
                </a:lnTo>
                <a:lnTo>
                  <a:pt x="872022" y="272582"/>
                </a:lnTo>
                <a:lnTo>
                  <a:pt x="873985" y="283300"/>
                </a:lnTo>
                <a:lnTo>
                  <a:pt x="874592" y="277693"/>
                </a:lnTo>
                <a:lnTo>
                  <a:pt x="875324" y="270931"/>
                </a:lnTo>
                <a:lnTo>
                  <a:pt x="863511" y="266160"/>
                </a:lnTo>
                <a:lnTo>
                  <a:pt x="862116" y="277916"/>
                </a:lnTo>
                <a:lnTo>
                  <a:pt x="860229" y="283386"/>
                </a:lnTo>
                <a:lnTo>
                  <a:pt x="853238" y="294047"/>
                </a:lnTo>
                <a:close/>
              </a:path>
              <a:path w="1262039" h="688621">
                <a:moveTo>
                  <a:pt x="828842" y="306364"/>
                </a:moveTo>
                <a:lnTo>
                  <a:pt x="823000" y="304459"/>
                </a:lnTo>
                <a:lnTo>
                  <a:pt x="817158" y="302681"/>
                </a:lnTo>
                <a:lnTo>
                  <a:pt x="812713" y="298617"/>
                </a:lnTo>
                <a:lnTo>
                  <a:pt x="809665" y="292648"/>
                </a:lnTo>
                <a:lnTo>
                  <a:pt x="805728" y="284901"/>
                </a:lnTo>
                <a:lnTo>
                  <a:pt x="805093" y="278170"/>
                </a:lnTo>
                <a:lnTo>
                  <a:pt x="807633" y="272709"/>
                </a:lnTo>
                <a:lnTo>
                  <a:pt x="808249" y="271479"/>
                </a:lnTo>
                <a:lnTo>
                  <a:pt x="815117" y="263022"/>
                </a:lnTo>
                <a:lnTo>
                  <a:pt x="827064" y="253405"/>
                </a:lnTo>
                <a:lnTo>
                  <a:pt x="852972" y="234863"/>
                </a:lnTo>
                <a:lnTo>
                  <a:pt x="857417" y="243499"/>
                </a:lnTo>
                <a:lnTo>
                  <a:pt x="861559" y="253992"/>
                </a:lnTo>
                <a:lnTo>
                  <a:pt x="863511" y="266160"/>
                </a:lnTo>
                <a:lnTo>
                  <a:pt x="875324" y="270931"/>
                </a:lnTo>
                <a:lnTo>
                  <a:pt x="874592" y="277693"/>
                </a:lnTo>
                <a:lnTo>
                  <a:pt x="883198" y="294807"/>
                </a:lnTo>
                <a:lnTo>
                  <a:pt x="897803" y="287568"/>
                </a:lnTo>
                <a:lnTo>
                  <a:pt x="860084" y="212765"/>
                </a:lnTo>
                <a:lnTo>
                  <a:pt x="852480" y="200329"/>
                </a:lnTo>
                <a:lnTo>
                  <a:pt x="843653" y="191179"/>
                </a:lnTo>
                <a:lnTo>
                  <a:pt x="833668" y="185333"/>
                </a:lnTo>
                <a:lnTo>
                  <a:pt x="824244" y="182969"/>
                </a:lnTo>
                <a:lnTo>
                  <a:pt x="812255" y="183639"/>
                </a:lnTo>
                <a:lnTo>
                  <a:pt x="799632" y="188254"/>
                </a:lnTo>
                <a:lnTo>
                  <a:pt x="793282" y="191429"/>
                </a:lnTo>
                <a:lnTo>
                  <a:pt x="786932" y="196128"/>
                </a:lnTo>
                <a:lnTo>
                  <a:pt x="780836" y="202224"/>
                </a:lnTo>
                <a:lnTo>
                  <a:pt x="774613" y="208320"/>
                </a:lnTo>
                <a:lnTo>
                  <a:pt x="770168" y="214543"/>
                </a:lnTo>
                <a:lnTo>
                  <a:pt x="767247" y="220893"/>
                </a:lnTo>
                <a:lnTo>
                  <a:pt x="774994" y="236260"/>
                </a:lnTo>
                <a:lnTo>
                  <a:pt x="779423" y="228350"/>
                </a:lnTo>
                <a:lnTo>
                  <a:pt x="787400" y="217105"/>
                </a:lnTo>
                <a:lnTo>
                  <a:pt x="796084" y="208386"/>
                </a:lnTo>
                <a:lnTo>
                  <a:pt x="805474" y="202224"/>
                </a:lnTo>
                <a:lnTo>
                  <a:pt x="808680" y="200791"/>
                </a:lnTo>
                <a:lnTo>
                  <a:pt x="819508" y="198744"/>
                </a:lnTo>
                <a:lnTo>
                  <a:pt x="829393" y="201505"/>
                </a:lnTo>
                <a:lnTo>
                  <a:pt x="838343" y="209093"/>
                </a:lnTo>
                <a:lnTo>
                  <a:pt x="846368" y="221528"/>
                </a:lnTo>
                <a:lnTo>
                  <a:pt x="816396" y="242737"/>
                </a:lnTo>
                <a:lnTo>
                  <a:pt x="808367" y="249095"/>
                </a:lnTo>
                <a:lnTo>
                  <a:pt x="799030" y="258883"/>
                </a:lnTo>
                <a:lnTo>
                  <a:pt x="793001" y="268933"/>
                </a:lnTo>
                <a:lnTo>
                  <a:pt x="790284" y="279244"/>
                </a:lnTo>
                <a:lnTo>
                  <a:pt x="790885" y="289816"/>
                </a:lnTo>
                <a:lnTo>
                  <a:pt x="794806" y="300649"/>
                </a:lnTo>
                <a:lnTo>
                  <a:pt x="796801" y="304264"/>
                </a:lnTo>
                <a:lnTo>
                  <a:pt x="805384" y="313955"/>
                </a:lnTo>
                <a:lnTo>
                  <a:pt x="816777" y="319826"/>
                </a:lnTo>
                <a:lnTo>
                  <a:pt x="823779" y="321256"/>
                </a:lnTo>
                <a:lnTo>
                  <a:pt x="828842" y="306364"/>
                </a:lnTo>
                <a:close/>
              </a:path>
              <a:path w="1262039" h="688621">
                <a:moveTo>
                  <a:pt x="889040" y="146598"/>
                </a:moveTo>
                <a:lnTo>
                  <a:pt x="872784" y="114340"/>
                </a:lnTo>
                <a:lnTo>
                  <a:pt x="869482" y="116880"/>
                </a:lnTo>
                <a:lnTo>
                  <a:pt x="867069" y="118785"/>
                </a:lnTo>
                <a:lnTo>
                  <a:pt x="864021" y="121833"/>
                </a:lnTo>
                <a:lnTo>
                  <a:pt x="860338" y="125643"/>
                </a:lnTo>
                <a:lnTo>
                  <a:pt x="874562" y="153964"/>
                </a:lnTo>
                <a:lnTo>
                  <a:pt x="854496" y="163997"/>
                </a:lnTo>
                <a:lnTo>
                  <a:pt x="861354" y="177586"/>
                </a:lnTo>
                <a:lnTo>
                  <a:pt x="881420" y="167426"/>
                </a:lnTo>
                <a:lnTo>
                  <a:pt x="917996" y="240197"/>
                </a:lnTo>
                <a:lnTo>
                  <a:pt x="921190" y="245920"/>
                </a:lnTo>
                <a:lnTo>
                  <a:pt x="929460" y="256000"/>
                </a:lnTo>
                <a:lnTo>
                  <a:pt x="938844" y="261454"/>
                </a:lnTo>
                <a:lnTo>
                  <a:pt x="949334" y="262282"/>
                </a:lnTo>
                <a:lnTo>
                  <a:pt x="960922" y="258485"/>
                </a:lnTo>
                <a:lnTo>
                  <a:pt x="965875" y="255945"/>
                </a:lnTo>
                <a:lnTo>
                  <a:pt x="970828" y="251627"/>
                </a:lnTo>
                <a:lnTo>
                  <a:pt x="975654" y="245404"/>
                </a:lnTo>
                <a:lnTo>
                  <a:pt x="969177" y="232450"/>
                </a:lnTo>
                <a:lnTo>
                  <a:pt x="963843" y="238546"/>
                </a:lnTo>
                <a:lnTo>
                  <a:pt x="959271" y="242483"/>
                </a:lnTo>
                <a:lnTo>
                  <a:pt x="955461" y="244388"/>
                </a:lnTo>
                <a:lnTo>
                  <a:pt x="950508" y="246928"/>
                </a:lnTo>
                <a:lnTo>
                  <a:pt x="946190" y="247182"/>
                </a:lnTo>
                <a:lnTo>
                  <a:pt x="942761" y="245277"/>
                </a:lnTo>
                <a:lnTo>
                  <a:pt x="939205" y="243499"/>
                </a:lnTo>
                <a:lnTo>
                  <a:pt x="935522" y="238927"/>
                </a:lnTo>
                <a:lnTo>
                  <a:pt x="931839" y="231561"/>
                </a:lnTo>
                <a:lnTo>
                  <a:pt x="895898" y="160187"/>
                </a:lnTo>
                <a:lnTo>
                  <a:pt x="925362" y="145328"/>
                </a:lnTo>
                <a:lnTo>
                  <a:pt x="918504" y="131739"/>
                </a:lnTo>
                <a:lnTo>
                  <a:pt x="889040" y="146598"/>
                </a:lnTo>
                <a:close/>
              </a:path>
              <a:path w="1262039" h="688621">
                <a:moveTo>
                  <a:pt x="915456" y="83225"/>
                </a:moveTo>
                <a:lnTo>
                  <a:pt x="915710" y="86273"/>
                </a:lnTo>
                <a:lnTo>
                  <a:pt x="917234" y="89321"/>
                </a:lnTo>
                <a:lnTo>
                  <a:pt x="918758" y="92496"/>
                </a:lnTo>
                <a:lnTo>
                  <a:pt x="921171" y="94528"/>
                </a:lnTo>
                <a:lnTo>
                  <a:pt x="924219" y="95417"/>
                </a:lnTo>
                <a:lnTo>
                  <a:pt x="927394" y="96433"/>
                </a:lnTo>
                <a:lnTo>
                  <a:pt x="930315" y="96179"/>
                </a:lnTo>
                <a:lnTo>
                  <a:pt x="933109" y="94782"/>
                </a:lnTo>
                <a:lnTo>
                  <a:pt x="936157" y="93258"/>
                </a:lnTo>
                <a:lnTo>
                  <a:pt x="938062" y="90972"/>
                </a:lnTo>
                <a:lnTo>
                  <a:pt x="939205" y="87797"/>
                </a:lnTo>
                <a:lnTo>
                  <a:pt x="940221" y="84622"/>
                </a:lnTo>
                <a:lnTo>
                  <a:pt x="939967" y="81574"/>
                </a:lnTo>
                <a:lnTo>
                  <a:pt x="938570" y="78653"/>
                </a:lnTo>
                <a:lnTo>
                  <a:pt x="936919" y="75478"/>
                </a:lnTo>
                <a:lnTo>
                  <a:pt x="934633" y="73573"/>
                </a:lnTo>
                <a:lnTo>
                  <a:pt x="931458" y="72811"/>
                </a:lnTo>
                <a:lnTo>
                  <a:pt x="928283" y="72049"/>
                </a:lnTo>
                <a:lnTo>
                  <a:pt x="925362" y="72430"/>
                </a:lnTo>
                <a:lnTo>
                  <a:pt x="922568" y="73827"/>
                </a:lnTo>
                <a:lnTo>
                  <a:pt x="919901" y="75097"/>
                </a:lnTo>
                <a:lnTo>
                  <a:pt x="917869" y="77256"/>
                </a:lnTo>
                <a:lnTo>
                  <a:pt x="916726" y="80304"/>
                </a:lnTo>
                <a:lnTo>
                  <a:pt x="915456" y="83225"/>
                </a:lnTo>
                <a:close/>
              </a:path>
              <a:path w="1262039" h="688621">
                <a:moveTo>
                  <a:pt x="952413" y="114721"/>
                </a:moveTo>
                <a:lnTo>
                  <a:pt x="937935" y="121960"/>
                </a:lnTo>
                <a:lnTo>
                  <a:pt x="996355" y="237911"/>
                </a:lnTo>
                <a:lnTo>
                  <a:pt x="1010833" y="230545"/>
                </a:lnTo>
                <a:lnTo>
                  <a:pt x="952413" y="114721"/>
                </a:lnTo>
                <a:close/>
              </a:path>
              <a:path w="1262039" h="688621">
                <a:moveTo>
                  <a:pt x="1109901" y="140960"/>
                </a:moveTo>
                <a:lnTo>
                  <a:pt x="1108877" y="152059"/>
                </a:lnTo>
                <a:lnTo>
                  <a:pt x="1105310" y="161574"/>
                </a:lnTo>
                <a:lnTo>
                  <a:pt x="1097436" y="171437"/>
                </a:lnTo>
                <a:lnTo>
                  <a:pt x="1085763" y="179237"/>
                </a:lnTo>
                <a:lnTo>
                  <a:pt x="1073569" y="183692"/>
                </a:lnTo>
                <a:lnTo>
                  <a:pt x="1061509" y="184532"/>
                </a:lnTo>
                <a:lnTo>
                  <a:pt x="1049822" y="181650"/>
                </a:lnTo>
                <a:lnTo>
                  <a:pt x="1048455" y="181047"/>
                </a:lnTo>
                <a:lnTo>
                  <a:pt x="1038314" y="174652"/>
                </a:lnTo>
                <a:lnTo>
                  <a:pt x="1029498" y="165421"/>
                </a:lnTo>
                <a:lnTo>
                  <a:pt x="1022009" y="153329"/>
                </a:lnTo>
                <a:lnTo>
                  <a:pt x="1022974" y="183025"/>
                </a:lnTo>
                <a:lnTo>
                  <a:pt x="1032677" y="190823"/>
                </a:lnTo>
                <a:lnTo>
                  <a:pt x="1043599" y="196509"/>
                </a:lnTo>
                <a:lnTo>
                  <a:pt x="1055643" y="199819"/>
                </a:lnTo>
                <a:lnTo>
                  <a:pt x="1067588" y="200241"/>
                </a:lnTo>
                <a:lnTo>
                  <a:pt x="1079791" y="197945"/>
                </a:lnTo>
                <a:lnTo>
                  <a:pt x="1092240" y="192953"/>
                </a:lnTo>
                <a:lnTo>
                  <a:pt x="1102528" y="186782"/>
                </a:lnTo>
                <a:lnTo>
                  <a:pt x="1112319" y="178018"/>
                </a:lnTo>
                <a:lnTo>
                  <a:pt x="1109901" y="140960"/>
                </a:lnTo>
                <a:close/>
              </a:path>
              <a:path w="1262039" h="688621">
                <a:moveTo>
                  <a:pt x="999784" y="107863"/>
                </a:moveTo>
                <a:lnTo>
                  <a:pt x="998719" y="111964"/>
                </a:lnTo>
                <a:lnTo>
                  <a:pt x="997380" y="123432"/>
                </a:lnTo>
                <a:lnTo>
                  <a:pt x="998317" y="135364"/>
                </a:lnTo>
                <a:lnTo>
                  <a:pt x="1001531" y="147779"/>
                </a:lnTo>
                <a:lnTo>
                  <a:pt x="1007023" y="160695"/>
                </a:lnTo>
                <a:lnTo>
                  <a:pt x="1014491" y="173117"/>
                </a:lnTo>
                <a:lnTo>
                  <a:pt x="1022974" y="183025"/>
                </a:lnTo>
                <a:lnTo>
                  <a:pt x="1022009" y="153329"/>
                </a:lnTo>
                <a:lnTo>
                  <a:pt x="1019590" y="148127"/>
                </a:lnTo>
                <a:lnTo>
                  <a:pt x="1015334" y="135359"/>
                </a:lnTo>
                <a:lnTo>
                  <a:pt x="1013890" y="123412"/>
                </a:lnTo>
                <a:lnTo>
                  <a:pt x="1015278" y="112308"/>
                </a:lnTo>
                <a:lnTo>
                  <a:pt x="1019320" y="102248"/>
                </a:lnTo>
                <a:lnTo>
                  <a:pt x="1027258" y="92399"/>
                </a:lnTo>
                <a:lnTo>
                  <a:pt x="1038646" y="84749"/>
                </a:lnTo>
                <a:lnTo>
                  <a:pt x="1050092" y="80425"/>
                </a:lnTo>
                <a:lnTo>
                  <a:pt x="1062165" y="79396"/>
                </a:lnTo>
                <a:lnTo>
                  <a:pt x="1073698" y="82209"/>
                </a:lnTo>
                <a:lnTo>
                  <a:pt x="1085444" y="89783"/>
                </a:lnTo>
                <a:lnTo>
                  <a:pt x="1093991" y="99434"/>
                </a:lnTo>
                <a:lnTo>
                  <a:pt x="1101638" y="112181"/>
                </a:lnTo>
                <a:lnTo>
                  <a:pt x="1103514" y="116104"/>
                </a:lnTo>
                <a:lnTo>
                  <a:pt x="1108113" y="128967"/>
                </a:lnTo>
                <a:lnTo>
                  <a:pt x="1109901" y="140960"/>
                </a:lnTo>
                <a:lnTo>
                  <a:pt x="1112319" y="178018"/>
                </a:lnTo>
                <a:lnTo>
                  <a:pt x="1119482" y="167705"/>
                </a:lnTo>
                <a:lnTo>
                  <a:pt x="1123990" y="155869"/>
                </a:lnTo>
                <a:lnTo>
                  <a:pt x="1124553" y="153516"/>
                </a:lnTo>
                <a:lnTo>
                  <a:pt x="1125966" y="141793"/>
                </a:lnTo>
                <a:lnTo>
                  <a:pt x="1125136" y="129769"/>
                </a:lnTo>
                <a:lnTo>
                  <a:pt x="1122064" y="117443"/>
                </a:lnTo>
                <a:lnTo>
                  <a:pt x="1116751" y="104815"/>
                </a:lnTo>
                <a:lnTo>
                  <a:pt x="1108266" y="90684"/>
                </a:lnTo>
                <a:lnTo>
                  <a:pt x="1099755" y="80677"/>
                </a:lnTo>
                <a:lnTo>
                  <a:pt x="1090264" y="72942"/>
                </a:lnTo>
                <a:lnTo>
                  <a:pt x="1079794" y="67477"/>
                </a:lnTo>
                <a:lnTo>
                  <a:pt x="1068903" y="64430"/>
                </a:lnTo>
                <a:lnTo>
                  <a:pt x="1056967" y="63846"/>
                </a:lnTo>
                <a:lnTo>
                  <a:pt x="1044761" y="66043"/>
                </a:lnTo>
                <a:lnTo>
                  <a:pt x="1032296" y="71033"/>
                </a:lnTo>
                <a:lnTo>
                  <a:pt x="1021842" y="77271"/>
                </a:lnTo>
                <a:lnTo>
                  <a:pt x="1012074" y="85919"/>
                </a:lnTo>
                <a:lnTo>
                  <a:pt x="1004725" y="96121"/>
                </a:lnTo>
                <a:lnTo>
                  <a:pt x="999784" y="107863"/>
                </a:lnTo>
                <a:close/>
              </a:path>
              <a:path w="1262039" h="688621">
                <a:moveTo>
                  <a:pt x="1135039" y="48046"/>
                </a:moveTo>
                <a:lnTo>
                  <a:pt x="1135923" y="41842"/>
                </a:lnTo>
                <a:lnTo>
                  <a:pt x="1128054" y="26202"/>
                </a:lnTo>
                <a:lnTo>
                  <a:pt x="1113449" y="33568"/>
                </a:lnTo>
                <a:lnTo>
                  <a:pt x="1171869" y="149392"/>
                </a:lnTo>
                <a:lnTo>
                  <a:pt x="1138214" y="46395"/>
                </a:lnTo>
                <a:lnTo>
                  <a:pt x="1135923" y="41842"/>
                </a:lnTo>
                <a:lnTo>
                  <a:pt x="1135039" y="48046"/>
                </a:lnTo>
                <a:close/>
              </a:path>
              <a:path w="1262039" h="688621">
                <a:moveTo>
                  <a:pt x="1138214" y="46395"/>
                </a:moveTo>
                <a:lnTo>
                  <a:pt x="1171869" y="149392"/>
                </a:lnTo>
                <a:lnTo>
                  <a:pt x="1186347" y="142026"/>
                </a:lnTo>
                <a:lnTo>
                  <a:pt x="1153073" y="75732"/>
                </a:lnTo>
                <a:lnTo>
                  <a:pt x="1149619" y="67404"/>
                </a:lnTo>
                <a:lnTo>
                  <a:pt x="1147418" y="55239"/>
                </a:lnTo>
                <a:lnTo>
                  <a:pt x="1148755" y="43220"/>
                </a:lnTo>
                <a:lnTo>
                  <a:pt x="1150431" y="38118"/>
                </a:lnTo>
                <a:lnTo>
                  <a:pt x="1157284" y="27381"/>
                </a:lnTo>
                <a:lnTo>
                  <a:pt x="1167932" y="19598"/>
                </a:lnTo>
                <a:lnTo>
                  <a:pt x="1177681" y="16344"/>
                </a:lnTo>
                <a:lnTo>
                  <a:pt x="1187623" y="16926"/>
                </a:lnTo>
                <a:lnTo>
                  <a:pt x="1196949" y="21756"/>
                </a:lnTo>
                <a:lnTo>
                  <a:pt x="1205666" y="30821"/>
                </a:lnTo>
                <a:lnTo>
                  <a:pt x="1213779" y="44109"/>
                </a:lnTo>
                <a:lnTo>
                  <a:pt x="1247561" y="111165"/>
                </a:lnTo>
                <a:lnTo>
                  <a:pt x="1262039" y="103926"/>
                </a:lnTo>
                <a:lnTo>
                  <a:pt x="1226733" y="33822"/>
                </a:lnTo>
                <a:lnTo>
                  <a:pt x="1224762" y="30041"/>
                </a:lnTo>
                <a:lnTo>
                  <a:pt x="1216981" y="18224"/>
                </a:lnTo>
                <a:lnTo>
                  <a:pt x="1208218" y="9290"/>
                </a:lnTo>
                <a:lnTo>
                  <a:pt x="1198539" y="3215"/>
                </a:lnTo>
                <a:lnTo>
                  <a:pt x="1187333" y="0"/>
                </a:lnTo>
                <a:lnTo>
                  <a:pt x="1175329" y="632"/>
                </a:lnTo>
                <a:lnTo>
                  <a:pt x="1162725" y="5120"/>
                </a:lnTo>
                <a:lnTo>
                  <a:pt x="1150677" y="13098"/>
                </a:lnTo>
                <a:lnTo>
                  <a:pt x="1142186" y="22844"/>
                </a:lnTo>
                <a:lnTo>
                  <a:pt x="1136970" y="34497"/>
                </a:lnTo>
                <a:lnTo>
                  <a:pt x="1135923" y="41842"/>
                </a:lnTo>
                <a:lnTo>
                  <a:pt x="1138214" y="46395"/>
                </a:lnTo>
                <a:close/>
              </a:path>
              <a:path w="1262039" h="688621">
                <a:moveTo>
                  <a:pt x="236743" y="598847"/>
                </a:moveTo>
                <a:lnTo>
                  <a:pt x="237403" y="595543"/>
                </a:lnTo>
                <a:lnTo>
                  <a:pt x="234101" y="597067"/>
                </a:lnTo>
                <a:lnTo>
                  <a:pt x="236743" y="598847"/>
                </a:lnTo>
                <a:close/>
              </a:path>
              <a:path w="1262039" h="688621">
                <a:moveTo>
                  <a:pt x="133297" y="657117"/>
                </a:moveTo>
                <a:lnTo>
                  <a:pt x="121198" y="664504"/>
                </a:lnTo>
                <a:lnTo>
                  <a:pt x="117510" y="666239"/>
                </a:lnTo>
                <a:lnTo>
                  <a:pt x="105227" y="670404"/>
                </a:lnTo>
                <a:lnTo>
                  <a:pt x="93096" y="672011"/>
                </a:lnTo>
                <a:lnTo>
                  <a:pt x="81109" y="671061"/>
                </a:lnTo>
                <a:lnTo>
                  <a:pt x="69255" y="667552"/>
                </a:lnTo>
                <a:lnTo>
                  <a:pt x="62905" y="683427"/>
                </a:lnTo>
                <a:lnTo>
                  <a:pt x="68065" y="685247"/>
                </a:lnTo>
                <a:lnTo>
                  <a:pt x="79853" y="687928"/>
                </a:lnTo>
                <a:lnTo>
                  <a:pt x="91814" y="688621"/>
                </a:lnTo>
                <a:lnTo>
                  <a:pt x="103944" y="687322"/>
                </a:lnTo>
                <a:lnTo>
                  <a:pt x="116238" y="684026"/>
                </a:lnTo>
                <a:lnTo>
                  <a:pt x="128691" y="678728"/>
                </a:lnTo>
                <a:lnTo>
                  <a:pt x="143894" y="669337"/>
                </a:lnTo>
                <a:lnTo>
                  <a:pt x="153749" y="660692"/>
                </a:lnTo>
                <a:lnTo>
                  <a:pt x="161784" y="650912"/>
                </a:lnTo>
                <a:lnTo>
                  <a:pt x="167996" y="639992"/>
                </a:lnTo>
                <a:lnTo>
                  <a:pt x="172379" y="627928"/>
                </a:lnTo>
                <a:lnTo>
                  <a:pt x="174586" y="616497"/>
                </a:lnTo>
                <a:lnTo>
                  <a:pt x="175161" y="604899"/>
                </a:lnTo>
                <a:lnTo>
                  <a:pt x="174143" y="592957"/>
                </a:lnTo>
                <a:lnTo>
                  <a:pt x="171524" y="580667"/>
                </a:lnTo>
                <a:lnTo>
                  <a:pt x="167297" y="568026"/>
                </a:lnTo>
                <a:lnTo>
                  <a:pt x="161457" y="555030"/>
                </a:lnTo>
                <a:lnTo>
                  <a:pt x="158501" y="549492"/>
                </a:lnTo>
                <a:lnTo>
                  <a:pt x="151012" y="537795"/>
                </a:lnTo>
                <a:lnTo>
                  <a:pt x="142625" y="527700"/>
                </a:lnTo>
                <a:lnTo>
                  <a:pt x="133324" y="519207"/>
                </a:lnTo>
                <a:lnTo>
                  <a:pt x="123096" y="512315"/>
                </a:lnTo>
                <a:lnTo>
                  <a:pt x="111927" y="507024"/>
                </a:lnTo>
                <a:lnTo>
                  <a:pt x="96493" y="502773"/>
                </a:lnTo>
                <a:lnTo>
                  <a:pt x="84472" y="501834"/>
                </a:lnTo>
                <a:lnTo>
                  <a:pt x="72369" y="502946"/>
                </a:lnTo>
                <a:lnTo>
                  <a:pt x="60185" y="506114"/>
                </a:lnTo>
                <a:lnTo>
                  <a:pt x="47919" y="511342"/>
                </a:lnTo>
                <a:lnTo>
                  <a:pt x="31188" y="521719"/>
                </a:lnTo>
                <a:lnTo>
                  <a:pt x="21381" y="530432"/>
                </a:lnTo>
                <a:lnTo>
                  <a:pt x="13408" y="540214"/>
                </a:lnTo>
                <a:lnTo>
                  <a:pt x="7268" y="551078"/>
                </a:lnTo>
                <a:lnTo>
                  <a:pt x="2961" y="563031"/>
                </a:lnTo>
                <a:lnTo>
                  <a:pt x="794" y="573657"/>
                </a:lnTo>
                <a:lnTo>
                  <a:pt x="0" y="585387"/>
                </a:lnTo>
                <a:lnTo>
                  <a:pt x="818" y="597371"/>
                </a:lnTo>
                <a:lnTo>
                  <a:pt x="3255" y="609615"/>
                </a:lnTo>
                <a:lnTo>
                  <a:pt x="7312" y="622127"/>
                </a:lnTo>
                <a:lnTo>
                  <a:pt x="12994" y="634913"/>
                </a:lnTo>
                <a:lnTo>
                  <a:pt x="16304" y="641047"/>
                </a:lnTo>
                <a:lnTo>
                  <a:pt x="17648" y="590543"/>
                </a:lnTo>
                <a:lnTo>
                  <a:pt x="17708" y="578672"/>
                </a:lnTo>
                <a:lnTo>
                  <a:pt x="19725" y="567095"/>
                </a:lnTo>
                <a:lnTo>
                  <a:pt x="25269" y="552990"/>
                </a:lnTo>
                <a:lnTo>
                  <a:pt x="32427" y="542480"/>
                </a:lnTo>
                <a:lnTo>
                  <a:pt x="41755" y="533632"/>
                </a:lnTo>
                <a:lnTo>
                  <a:pt x="53253" y="526455"/>
                </a:lnTo>
                <a:lnTo>
                  <a:pt x="57483" y="524447"/>
                </a:lnTo>
                <a:lnTo>
                  <a:pt x="69904" y="520162"/>
                </a:lnTo>
                <a:lnTo>
                  <a:pt x="82054" y="518418"/>
                </a:lnTo>
                <a:lnTo>
                  <a:pt x="93942" y="519207"/>
                </a:lnTo>
                <a:lnTo>
                  <a:pt x="105577" y="522518"/>
                </a:lnTo>
                <a:lnTo>
                  <a:pt x="112285" y="525667"/>
                </a:lnTo>
                <a:lnTo>
                  <a:pt x="122117" y="532288"/>
                </a:lnTo>
                <a:lnTo>
                  <a:pt x="131134" y="540987"/>
                </a:lnTo>
                <a:lnTo>
                  <a:pt x="139336" y="551780"/>
                </a:lnTo>
                <a:lnTo>
                  <a:pt x="146725" y="564682"/>
                </a:lnTo>
                <a:lnTo>
                  <a:pt x="152024" y="576580"/>
                </a:lnTo>
                <a:lnTo>
                  <a:pt x="156030" y="589239"/>
                </a:lnTo>
                <a:lnTo>
                  <a:pt x="158069" y="601352"/>
                </a:lnTo>
                <a:lnTo>
                  <a:pt x="158143" y="612932"/>
                </a:lnTo>
                <a:lnTo>
                  <a:pt x="156250" y="623991"/>
                </a:lnTo>
                <a:lnTo>
                  <a:pt x="155464" y="626680"/>
                </a:lnTo>
                <a:lnTo>
                  <a:pt x="150431" y="638185"/>
                </a:lnTo>
                <a:lnTo>
                  <a:pt x="143042" y="648338"/>
                </a:lnTo>
                <a:lnTo>
                  <a:pt x="133297" y="657117"/>
                </a:lnTo>
                <a:close/>
              </a:path>
              <a:path w="1262039" h="688621">
                <a:moveTo>
                  <a:pt x="69255" y="667552"/>
                </a:moveTo>
                <a:lnTo>
                  <a:pt x="62648" y="664420"/>
                </a:lnTo>
                <a:lnTo>
                  <a:pt x="52673" y="657733"/>
                </a:lnTo>
                <a:lnTo>
                  <a:pt x="43591" y="649057"/>
                </a:lnTo>
                <a:lnTo>
                  <a:pt x="35402" y="638400"/>
                </a:lnTo>
                <a:lnTo>
                  <a:pt x="28107" y="625769"/>
                </a:lnTo>
                <a:lnTo>
                  <a:pt x="23400" y="615164"/>
                </a:lnTo>
                <a:lnTo>
                  <a:pt x="19545" y="602707"/>
                </a:lnTo>
                <a:lnTo>
                  <a:pt x="17648" y="590543"/>
                </a:lnTo>
                <a:lnTo>
                  <a:pt x="16304" y="641047"/>
                </a:lnTo>
                <a:lnTo>
                  <a:pt x="23848" y="652646"/>
                </a:lnTo>
                <a:lnTo>
                  <a:pt x="32281" y="662679"/>
                </a:lnTo>
                <a:lnTo>
                  <a:pt x="41601" y="671150"/>
                </a:lnTo>
                <a:lnTo>
                  <a:pt x="51809" y="678065"/>
                </a:lnTo>
                <a:lnTo>
                  <a:pt x="62905" y="683427"/>
                </a:lnTo>
                <a:lnTo>
                  <a:pt x="69255" y="667552"/>
                </a:lnTo>
                <a:close/>
              </a:path>
              <a:path w="1262039" h="688621">
                <a:moveTo>
                  <a:pt x="197271" y="524169"/>
                </a:moveTo>
                <a:lnTo>
                  <a:pt x="198065" y="517432"/>
                </a:lnTo>
                <a:lnTo>
                  <a:pt x="189016" y="499531"/>
                </a:lnTo>
                <a:lnTo>
                  <a:pt x="174411" y="506770"/>
                </a:lnTo>
                <a:lnTo>
                  <a:pt x="258739" y="673902"/>
                </a:lnTo>
                <a:lnTo>
                  <a:pt x="234101" y="597067"/>
                </a:lnTo>
                <a:lnTo>
                  <a:pt x="222417" y="565825"/>
                </a:lnTo>
                <a:lnTo>
                  <a:pt x="215305" y="551855"/>
                </a:lnTo>
                <a:lnTo>
                  <a:pt x="211498" y="542093"/>
                </a:lnTo>
                <a:lnTo>
                  <a:pt x="200573" y="522391"/>
                </a:lnTo>
                <a:lnTo>
                  <a:pt x="198749" y="511632"/>
                </a:lnTo>
                <a:lnTo>
                  <a:pt x="198065" y="517432"/>
                </a:lnTo>
                <a:lnTo>
                  <a:pt x="197271" y="524169"/>
                </a:lnTo>
                <a:close/>
              </a:path>
              <a:path w="1262039" h="688621">
                <a:moveTo>
                  <a:pt x="234101" y="597067"/>
                </a:moveTo>
                <a:lnTo>
                  <a:pt x="258739" y="673902"/>
                </a:lnTo>
                <a:lnTo>
                  <a:pt x="273217" y="666663"/>
                </a:lnTo>
                <a:lnTo>
                  <a:pt x="239798" y="600301"/>
                </a:lnTo>
                <a:lnTo>
                  <a:pt x="247982" y="604193"/>
                </a:lnTo>
                <a:lnTo>
                  <a:pt x="259577" y="606216"/>
                </a:lnTo>
                <a:lnTo>
                  <a:pt x="271509" y="604935"/>
                </a:lnTo>
                <a:lnTo>
                  <a:pt x="283758" y="600369"/>
                </a:lnTo>
                <a:lnTo>
                  <a:pt x="292028" y="595373"/>
                </a:lnTo>
                <a:lnTo>
                  <a:pt x="301585" y="586602"/>
                </a:lnTo>
                <a:lnTo>
                  <a:pt x="308443" y="575911"/>
                </a:lnTo>
                <a:lnTo>
                  <a:pt x="312587" y="563285"/>
                </a:lnTo>
                <a:lnTo>
                  <a:pt x="313397" y="558382"/>
                </a:lnTo>
                <a:lnTo>
                  <a:pt x="313848" y="546698"/>
                </a:lnTo>
                <a:lnTo>
                  <a:pt x="312290" y="534652"/>
                </a:lnTo>
                <a:lnTo>
                  <a:pt x="308735" y="522234"/>
                </a:lnTo>
                <a:lnTo>
                  <a:pt x="303189" y="509437"/>
                </a:lnTo>
                <a:lnTo>
                  <a:pt x="297423" y="499302"/>
                </a:lnTo>
                <a:lnTo>
                  <a:pt x="289287" y="488722"/>
                </a:lnTo>
                <a:lnTo>
                  <a:pt x="280122" y="480468"/>
                </a:lnTo>
                <a:lnTo>
                  <a:pt x="269915" y="474512"/>
                </a:lnTo>
                <a:lnTo>
                  <a:pt x="263746" y="472214"/>
                </a:lnTo>
                <a:lnTo>
                  <a:pt x="251954" y="470440"/>
                </a:lnTo>
                <a:lnTo>
                  <a:pt x="239823" y="471932"/>
                </a:lnTo>
                <a:lnTo>
                  <a:pt x="227370" y="476671"/>
                </a:lnTo>
                <a:lnTo>
                  <a:pt x="223303" y="478908"/>
                </a:lnTo>
                <a:lnTo>
                  <a:pt x="213184" y="486759"/>
                </a:lnTo>
                <a:lnTo>
                  <a:pt x="205272" y="496737"/>
                </a:lnTo>
                <a:lnTo>
                  <a:pt x="198749" y="511632"/>
                </a:lnTo>
                <a:lnTo>
                  <a:pt x="200573" y="522391"/>
                </a:lnTo>
                <a:lnTo>
                  <a:pt x="211498" y="542093"/>
                </a:lnTo>
                <a:lnTo>
                  <a:pt x="209566" y="529878"/>
                </a:lnTo>
                <a:lnTo>
                  <a:pt x="210733" y="517565"/>
                </a:lnTo>
                <a:lnTo>
                  <a:pt x="213794" y="508815"/>
                </a:lnTo>
                <a:lnTo>
                  <a:pt x="221366" y="498728"/>
                </a:lnTo>
                <a:lnTo>
                  <a:pt x="232831" y="490895"/>
                </a:lnTo>
                <a:lnTo>
                  <a:pt x="239062" y="488385"/>
                </a:lnTo>
                <a:lnTo>
                  <a:pt x="251159" y="486968"/>
                </a:lnTo>
                <a:lnTo>
                  <a:pt x="263184" y="490133"/>
                </a:lnTo>
                <a:lnTo>
                  <a:pt x="272100" y="495799"/>
                </a:lnTo>
                <a:lnTo>
                  <a:pt x="280801" y="504960"/>
                </a:lnTo>
                <a:lnTo>
                  <a:pt x="288330" y="517184"/>
                </a:lnTo>
                <a:lnTo>
                  <a:pt x="291237" y="523367"/>
                </a:lnTo>
                <a:lnTo>
                  <a:pt x="295616" y="536056"/>
                </a:lnTo>
                <a:lnTo>
                  <a:pt x="297514" y="548037"/>
                </a:lnTo>
                <a:lnTo>
                  <a:pt x="296966" y="559348"/>
                </a:lnTo>
                <a:lnTo>
                  <a:pt x="294783" y="567535"/>
                </a:lnTo>
                <a:lnTo>
                  <a:pt x="288202" y="578539"/>
                </a:lnTo>
                <a:lnTo>
                  <a:pt x="277916" y="586399"/>
                </a:lnTo>
                <a:lnTo>
                  <a:pt x="270248" y="589408"/>
                </a:lnTo>
                <a:lnTo>
                  <a:pt x="258130" y="590873"/>
                </a:lnTo>
                <a:lnTo>
                  <a:pt x="246166" y="588177"/>
                </a:lnTo>
                <a:lnTo>
                  <a:pt x="239613" y="584913"/>
                </a:lnTo>
                <a:lnTo>
                  <a:pt x="229846" y="576836"/>
                </a:lnTo>
                <a:lnTo>
                  <a:pt x="222417" y="565825"/>
                </a:lnTo>
                <a:lnTo>
                  <a:pt x="234101" y="597067"/>
                </a:lnTo>
                <a:lnTo>
                  <a:pt x="237403" y="595543"/>
                </a:lnTo>
                <a:lnTo>
                  <a:pt x="236743" y="598847"/>
                </a:lnTo>
                <a:lnTo>
                  <a:pt x="234101" y="597067"/>
                </a:lnTo>
                <a:close/>
              </a:path>
              <a:path w="1262039" h="688621">
                <a:moveTo>
                  <a:pt x="322874" y="431967"/>
                </a:moveTo>
                <a:lnTo>
                  <a:pt x="306618" y="399709"/>
                </a:lnTo>
                <a:lnTo>
                  <a:pt x="303316" y="402249"/>
                </a:lnTo>
                <a:lnTo>
                  <a:pt x="300903" y="404154"/>
                </a:lnTo>
                <a:lnTo>
                  <a:pt x="297855" y="407202"/>
                </a:lnTo>
                <a:lnTo>
                  <a:pt x="294172" y="411012"/>
                </a:lnTo>
                <a:lnTo>
                  <a:pt x="308396" y="439333"/>
                </a:lnTo>
                <a:lnTo>
                  <a:pt x="288457" y="449366"/>
                </a:lnTo>
                <a:lnTo>
                  <a:pt x="295188" y="462955"/>
                </a:lnTo>
                <a:lnTo>
                  <a:pt x="315254" y="452795"/>
                </a:lnTo>
                <a:lnTo>
                  <a:pt x="351830" y="525566"/>
                </a:lnTo>
                <a:lnTo>
                  <a:pt x="355107" y="531374"/>
                </a:lnTo>
                <a:lnTo>
                  <a:pt x="363400" y="541409"/>
                </a:lnTo>
                <a:lnTo>
                  <a:pt x="372776" y="546833"/>
                </a:lnTo>
                <a:lnTo>
                  <a:pt x="383261" y="547649"/>
                </a:lnTo>
                <a:lnTo>
                  <a:pt x="394883" y="543854"/>
                </a:lnTo>
                <a:lnTo>
                  <a:pt x="399709" y="541314"/>
                </a:lnTo>
                <a:lnTo>
                  <a:pt x="404662" y="536996"/>
                </a:lnTo>
                <a:lnTo>
                  <a:pt x="409615" y="530646"/>
                </a:lnTo>
                <a:lnTo>
                  <a:pt x="403011" y="517819"/>
                </a:lnTo>
                <a:lnTo>
                  <a:pt x="397677" y="523788"/>
                </a:lnTo>
                <a:lnTo>
                  <a:pt x="393105" y="527852"/>
                </a:lnTo>
                <a:lnTo>
                  <a:pt x="389422" y="529757"/>
                </a:lnTo>
                <a:lnTo>
                  <a:pt x="384342" y="532297"/>
                </a:lnTo>
                <a:lnTo>
                  <a:pt x="380151" y="532551"/>
                </a:lnTo>
                <a:lnTo>
                  <a:pt x="376595" y="530646"/>
                </a:lnTo>
                <a:lnTo>
                  <a:pt x="373039" y="528741"/>
                </a:lnTo>
                <a:lnTo>
                  <a:pt x="369483" y="524169"/>
                </a:lnTo>
                <a:lnTo>
                  <a:pt x="365800" y="516930"/>
                </a:lnTo>
                <a:lnTo>
                  <a:pt x="329732" y="445556"/>
                </a:lnTo>
                <a:lnTo>
                  <a:pt x="359196" y="430697"/>
                </a:lnTo>
                <a:lnTo>
                  <a:pt x="352338" y="417108"/>
                </a:lnTo>
                <a:lnTo>
                  <a:pt x="322874" y="431967"/>
                </a:lnTo>
                <a:close/>
              </a:path>
              <a:path w="1262039" h="688621">
                <a:moveTo>
                  <a:pt x="350687" y="367959"/>
                </a:moveTo>
                <a:lnTo>
                  <a:pt x="350941" y="371007"/>
                </a:lnTo>
                <a:lnTo>
                  <a:pt x="352465" y="374055"/>
                </a:lnTo>
                <a:lnTo>
                  <a:pt x="353989" y="377103"/>
                </a:lnTo>
                <a:lnTo>
                  <a:pt x="356402" y="379262"/>
                </a:lnTo>
                <a:lnTo>
                  <a:pt x="359450" y="380151"/>
                </a:lnTo>
                <a:lnTo>
                  <a:pt x="362625" y="381040"/>
                </a:lnTo>
                <a:lnTo>
                  <a:pt x="365546" y="380913"/>
                </a:lnTo>
                <a:lnTo>
                  <a:pt x="368340" y="379389"/>
                </a:lnTo>
                <a:lnTo>
                  <a:pt x="371388" y="377992"/>
                </a:lnTo>
                <a:lnTo>
                  <a:pt x="373293" y="375579"/>
                </a:lnTo>
                <a:lnTo>
                  <a:pt x="374436" y="372404"/>
                </a:lnTo>
                <a:lnTo>
                  <a:pt x="375452" y="369229"/>
                </a:lnTo>
                <a:lnTo>
                  <a:pt x="375198" y="366181"/>
                </a:lnTo>
                <a:lnTo>
                  <a:pt x="373801" y="363260"/>
                </a:lnTo>
                <a:lnTo>
                  <a:pt x="372150" y="360212"/>
                </a:lnTo>
                <a:lnTo>
                  <a:pt x="369864" y="358307"/>
                </a:lnTo>
                <a:lnTo>
                  <a:pt x="366689" y="357545"/>
                </a:lnTo>
                <a:lnTo>
                  <a:pt x="363514" y="356783"/>
                </a:lnTo>
                <a:lnTo>
                  <a:pt x="360593" y="357037"/>
                </a:lnTo>
                <a:lnTo>
                  <a:pt x="357799" y="358434"/>
                </a:lnTo>
                <a:lnTo>
                  <a:pt x="355132" y="359831"/>
                </a:lnTo>
                <a:lnTo>
                  <a:pt x="353100" y="361990"/>
                </a:lnTo>
                <a:lnTo>
                  <a:pt x="351957" y="364911"/>
                </a:lnTo>
                <a:lnTo>
                  <a:pt x="350687" y="367959"/>
                </a:lnTo>
                <a:close/>
              </a:path>
              <a:path w="1262039" h="688621">
                <a:moveTo>
                  <a:pt x="387644" y="399328"/>
                </a:moveTo>
                <a:lnTo>
                  <a:pt x="373166" y="406694"/>
                </a:lnTo>
                <a:lnTo>
                  <a:pt x="431586" y="522518"/>
                </a:lnTo>
                <a:lnTo>
                  <a:pt x="446064" y="515152"/>
                </a:lnTo>
                <a:lnTo>
                  <a:pt x="387644" y="399328"/>
                </a:lnTo>
                <a:close/>
              </a:path>
              <a:path w="1262039" h="688621">
                <a:moveTo>
                  <a:pt x="440095" y="396153"/>
                </a:moveTo>
                <a:lnTo>
                  <a:pt x="441052" y="390067"/>
                </a:lnTo>
                <a:lnTo>
                  <a:pt x="433999" y="375960"/>
                </a:lnTo>
                <a:lnTo>
                  <a:pt x="419394" y="383326"/>
                </a:lnTo>
                <a:lnTo>
                  <a:pt x="477814" y="499150"/>
                </a:lnTo>
                <a:lnTo>
                  <a:pt x="443270" y="394502"/>
                </a:lnTo>
                <a:lnTo>
                  <a:pt x="441052" y="390067"/>
                </a:lnTo>
                <a:lnTo>
                  <a:pt x="440095" y="396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51710" y="4052695"/>
            <a:ext cx="169657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Descriptive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34203" y="3234230"/>
            <a:ext cx="162098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Predictive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18037" y="2355260"/>
            <a:ext cx="176214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Prescriptive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25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Traffic Management: Prescriptive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75222" y="5763491"/>
            <a:ext cx="8039287" cy="13854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039091" y="1494697"/>
            <a:ext cx="0" cy="447873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bject 19"/>
          <p:cNvSpPr/>
          <p:nvPr/>
        </p:nvSpPr>
        <p:spPr>
          <a:xfrm>
            <a:off x="1243583" y="1588146"/>
            <a:ext cx="7266432" cy="40818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object 5"/>
          <p:cNvSpPr txBox="1"/>
          <p:nvPr/>
        </p:nvSpPr>
        <p:spPr>
          <a:xfrm rot="16200000">
            <a:off x="411039" y="3463993"/>
            <a:ext cx="80019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spc="-259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</a:t>
            </a:r>
            <a:r>
              <a:rPr sz="3600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alue</a:t>
            </a:r>
            <a:endParaRPr sz="24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object 8"/>
          <p:cNvSpPr txBox="1"/>
          <p:nvPr/>
        </p:nvSpPr>
        <p:spPr>
          <a:xfrm>
            <a:off x="4303077" y="5870795"/>
            <a:ext cx="1147445" cy="3798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Difficul</a:t>
            </a:r>
            <a:r>
              <a:rPr sz="3600" spc="-9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</a:t>
            </a:r>
            <a:r>
              <a:rPr sz="3600" baseline="1044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</a:t>
            </a:r>
            <a:endParaRPr sz="24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object 29"/>
          <p:cNvSpPr/>
          <p:nvPr/>
        </p:nvSpPr>
        <p:spPr>
          <a:xfrm>
            <a:off x="1902460" y="2574416"/>
            <a:ext cx="5976873" cy="2956559"/>
          </a:xfrm>
          <a:custGeom>
            <a:avLst/>
            <a:gdLst/>
            <a:ahLst/>
            <a:cxnLst/>
            <a:rect l="l" t="t" r="r" b="b"/>
            <a:pathLst>
              <a:path w="5976873" h="2956559">
                <a:moveTo>
                  <a:pt x="0" y="2727197"/>
                </a:moveTo>
                <a:lnTo>
                  <a:pt x="105282" y="2956559"/>
                </a:lnTo>
                <a:lnTo>
                  <a:pt x="5800090" y="344042"/>
                </a:lnTo>
                <a:lnTo>
                  <a:pt x="5852668" y="458723"/>
                </a:lnTo>
                <a:lnTo>
                  <a:pt x="5976873" y="124205"/>
                </a:lnTo>
                <a:lnTo>
                  <a:pt x="5642229" y="0"/>
                </a:lnTo>
                <a:lnTo>
                  <a:pt x="5694807" y="114680"/>
                </a:lnTo>
                <a:lnTo>
                  <a:pt x="0" y="27271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object 35"/>
          <p:cNvSpPr/>
          <p:nvPr/>
        </p:nvSpPr>
        <p:spPr>
          <a:xfrm>
            <a:off x="2066544" y="4797943"/>
            <a:ext cx="1181735" cy="609716"/>
          </a:xfrm>
          <a:custGeom>
            <a:avLst/>
            <a:gdLst/>
            <a:ahLst/>
            <a:cxnLst/>
            <a:rect l="l" t="t" r="r" b="b"/>
            <a:pathLst>
              <a:path w="1181735" h="609716">
                <a:moveTo>
                  <a:pt x="503936" y="294883"/>
                </a:moveTo>
                <a:lnTo>
                  <a:pt x="505189" y="288804"/>
                </a:lnTo>
                <a:lnTo>
                  <a:pt x="498729" y="274436"/>
                </a:lnTo>
                <a:lnTo>
                  <a:pt x="483869" y="281167"/>
                </a:lnTo>
                <a:lnTo>
                  <a:pt x="537463" y="399404"/>
                </a:lnTo>
                <a:lnTo>
                  <a:pt x="507238" y="293359"/>
                </a:lnTo>
                <a:lnTo>
                  <a:pt x="505189" y="288804"/>
                </a:lnTo>
                <a:lnTo>
                  <a:pt x="503936" y="294883"/>
                </a:lnTo>
                <a:close/>
              </a:path>
              <a:path w="1181735" h="609716">
                <a:moveTo>
                  <a:pt x="507238" y="293359"/>
                </a:moveTo>
                <a:lnTo>
                  <a:pt x="537463" y="399404"/>
                </a:lnTo>
                <a:lnTo>
                  <a:pt x="552323" y="392673"/>
                </a:lnTo>
                <a:lnTo>
                  <a:pt x="521588" y="324855"/>
                </a:lnTo>
                <a:lnTo>
                  <a:pt x="518340" y="316297"/>
                </a:lnTo>
                <a:lnTo>
                  <a:pt x="516116" y="303951"/>
                </a:lnTo>
                <a:lnTo>
                  <a:pt x="517270" y="292470"/>
                </a:lnTo>
                <a:lnTo>
                  <a:pt x="517506" y="291548"/>
                </a:lnTo>
                <a:lnTo>
                  <a:pt x="523417" y="279577"/>
                </a:lnTo>
                <a:lnTo>
                  <a:pt x="533526" y="271896"/>
                </a:lnTo>
                <a:lnTo>
                  <a:pt x="540231" y="269592"/>
                </a:lnTo>
                <a:lnTo>
                  <a:pt x="550745" y="269299"/>
                </a:lnTo>
                <a:lnTo>
                  <a:pt x="560261" y="273523"/>
                </a:lnTo>
                <a:lnTo>
                  <a:pt x="568785" y="282262"/>
                </a:lnTo>
                <a:lnTo>
                  <a:pt x="576326" y="295518"/>
                </a:lnTo>
                <a:lnTo>
                  <a:pt x="608838" y="367019"/>
                </a:lnTo>
                <a:lnTo>
                  <a:pt x="623569" y="360288"/>
                </a:lnTo>
                <a:lnTo>
                  <a:pt x="592328" y="291327"/>
                </a:lnTo>
                <a:lnTo>
                  <a:pt x="589496" y="283889"/>
                </a:lnTo>
                <a:lnTo>
                  <a:pt x="587508" y="271568"/>
                </a:lnTo>
                <a:lnTo>
                  <a:pt x="589026" y="259704"/>
                </a:lnTo>
                <a:lnTo>
                  <a:pt x="595591" y="246752"/>
                </a:lnTo>
                <a:lnTo>
                  <a:pt x="605536" y="239130"/>
                </a:lnTo>
                <a:lnTo>
                  <a:pt x="614553" y="235193"/>
                </a:lnTo>
                <a:lnTo>
                  <a:pt x="622300" y="234812"/>
                </a:lnTo>
                <a:lnTo>
                  <a:pt x="628776" y="238241"/>
                </a:lnTo>
                <a:lnTo>
                  <a:pt x="632794" y="241049"/>
                </a:lnTo>
                <a:lnTo>
                  <a:pt x="640370" y="250120"/>
                </a:lnTo>
                <a:lnTo>
                  <a:pt x="647826" y="264022"/>
                </a:lnTo>
                <a:lnTo>
                  <a:pt x="679957" y="334634"/>
                </a:lnTo>
                <a:lnTo>
                  <a:pt x="694817" y="327903"/>
                </a:lnTo>
                <a:lnTo>
                  <a:pt x="661797" y="255386"/>
                </a:lnTo>
                <a:lnTo>
                  <a:pt x="658485" y="248642"/>
                </a:lnTo>
                <a:lnTo>
                  <a:pt x="650887" y="236782"/>
                </a:lnTo>
                <a:lnTo>
                  <a:pt x="642439" y="228088"/>
                </a:lnTo>
                <a:lnTo>
                  <a:pt x="633144" y="222563"/>
                </a:lnTo>
                <a:lnTo>
                  <a:pt x="623004" y="220210"/>
                </a:lnTo>
                <a:lnTo>
                  <a:pt x="612022" y="221033"/>
                </a:lnTo>
                <a:lnTo>
                  <a:pt x="600201" y="225033"/>
                </a:lnTo>
                <a:lnTo>
                  <a:pt x="588818" y="232466"/>
                </a:lnTo>
                <a:lnTo>
                  <a:pt x="580644" y="242559"/>
                </a:lnTo>
                <a:lnTo>
                  <a:pt x="575717" y="255122"/>
                </a:lnTo>
                <a:lnTo>
                  <a:pt x="575691" y="267451"/>
                </a:lnTo>
                <a:lnTo>
                  <a:pt x="571500" y="260847"/>
                </a:lnTo>
                <a:lnTo>
                  <a:pt x="565023" y="256402"/>
                </a:lnTo>
                <a:lnTo>
                  <a:pt x="556387" y="254116"/>
                </a:lnTo>
                <a:lnTo>
                  <a:pt x="554719" y="253714"/>
                </a:lnTo>
                <a:lnTo>
                  <a:pt x="542511" y="253164"/>
                </a:lnTo>
                <a:lnTo>
                  <a:pt x="530225" y="256783"/>
                </a:lnTo>
                <a:lnTo>
                  <a:pt x="522356" y="261193"/>
                </a:lnTo>
                <a:lnTo>
                  <a:pt x="512889" y="270014"/>
                </a:lnTo>
                <a:lnTo>
                  <a:pt x="506749" y="281244"/>
                </a:lnTo>
                <a:lnTo>
                  <a:pt x="505189" y="288804"/>
                </a:lnTo>
                <a:lnTo>
                  <a:pt x="507238" y="293359"/>
                </a:lnTo>
                <a:close/>
              </a:path>
              <a:path w="1181735" h="609716">
                <a:moveTo>
                  <a:pt x="685800" y="197474"/>
                </a:moveTo>
                <a:lnTo>
                  <a:pt x="682498" y="203570"/>
                </a:lnTo>
                <a:lnTo>
                  <a:pt x="689737" y="219191"/>
                </a:lnTo>
                <a:lnTo>
                  <a:pt x="694436" y="211533"/>
                </a:lnTo>
                <a:lnTo>
                  <a:pt x="702877" y="200635"/>
                </a:lnTo>
                <a:lnTo>
                  <a:pt x="711942" y="192303"/>
                </a:lnTo>
                <a:lnTo>
                  <a:pt x="721613" y="186552"/>
                </a:lnTo>
                <a:lnTo>
                  <a:pt x="724660" y="185294"/>
                </a:lnTo>
                <a:lnTo>
                  <a:pt x="735599" y="183568"/>
                </a:lnTo>
                <a:lnTo>
                  <a:pt x="745405" y="186715"/>
                </a:lnTo>
                <a:lnTo>
                  <a:pt x="754078" y="194704"/>
                </a:lnTo>
                <a:lnTo>
                  <a:pt x="761619" y="207507"/>
                </a:lnTo>
                <a:lnTo>
                  <a:pt x="730757" y="227446"/>
                </a:lnTo>
                <a:lnTo>
                  <a:pt x="722826" y="233210"/>
                </a:lnTo>
                <a:lnTo>
                  <a:pt x="720851" y="257037"/>
                </a:lnTo>
                <a:lnTo>
                  <a:pt x="721502" y="255871"/>
                </a:lnTo>
                <a:lnTo>
                  <a:pt x="728723" y="247702"/>
                </a:lnTo>
                <a:lnTo>
                  <a:pt x="741044" y="238622"/>
                </a:lnTo>
                <a:lnTo>
                  <a:pt x="767714" y="220969"/>
                </a:lnTo>
                <a:lnTo>
                  <a:pt x="771779" y="229859"/>
                </a:lnTo>
                <a:lnTo>
                  <a:pt x="775521" y="240472"/>
                </a:lnTo>
                <a:lnTo>
                  <a:pt x="776952" y="252709"/>
                </a:lnTo>
                <a:lnTo>
                  <a:pt x="788543" y="257926"/>
                </a:lnTo>
                <a:lnTo>
                  <a:pt x="787561" y="264577"/>
                </a:lnTo>
                <a:lnTo>
                  <a:pt x="795528" y="282183"/>
                </a:lnTo>
                <a:lnTo>
                  <a:pt x="810387" y="275452"/>
                </a:lnTo>
                <a:lnTo>
                  <a:pt x="775716" y="199252"/>
                </a:lnTo>
                <a:lnTo>
                  <a:pt x="768590" y="186542"/>
                </a:lnTo>
                <a:lnTo>
                  <a:pt x="760139" y="177032"/>
                </a:lnTo>
                <a:lnTo>
                  <a:pt x="750443" y="170804"/>
                </a:lnTo>
                <a:lnTo>
                  <a:pt x="741117" y="168021"/>
                </a:lnTo>
                <a:lnTo>
                  <a:pt x="729095" y="168179"/>
                </a:lnTo>
                <a:lnTo>
                  <a:pt x="716280" y="172201"/>
                </a:lnTo>
                <a:lnTo>
                  <a:pt x="709803" y="175249"/>
                </a:lnTo>
                <a:lnTo>
                  <a:pt x="703326" y="179694"/>
                </a:lnTo>
                <a:lnTo>
                  <a:pt x="696849" y="185536"/>
                </a:lnTo>
                <a:lnTo>
                  <a:pt x="690499" y="191378"/>
                </a:lnTo>
                <a:lnTo>
                  <a:pt x="685800" y="197474"/>
                </a:lnTo>
                <a:close/>
              </a:path>
              <a:path w="1181735" h="609716">
                <a:moveTo>
                  <a:pt x="722826" y="233210"/>
                </a:moveTo>
                <a:lnTo>
                  <a:pt x="712984" y="242648"/>
                </a:lnTo>
                <a:lnTo>
                  <a:pt x="706465" y="252484"/>
                </a:lnTo>
                <a:lnTo>
                  <a:pt x="703272" y="262728"/>
                </a:lnTo>
                <a:lnTo>
                  <a:pt x="703409" y="273386"/>
                </a:lnTo>
                <a:lnTo>
                  <a:pt x="706882" y="284469"/>
                </a:lnTo>
                <a:lnTo>
                  <a:pt x="708751" y="288167"/>
                </a:lnTo>
                <a:lnTo>
                  <a:pt x="716948" y="298144"/>
                </a:lnTo>
                <a:lnTo>
                  <a:pt x="728091" y="304535"/>
                </a:lnTo>
                <a:lnTo>
                  <a:pt x="734919" y="306220"/>
                </a:lnTo>
                <a:lnTo>
                  <a:pt x="746922" y="305959"/>
                </a:lnTo>
                <a:lnTo>
                  <a:pt x="759713" y="301868"/>
                </a:lnTo>
                <a:lnTo>
                  <a:pt x="772693" y="293367"/>
                </a:lnTo>
                <a:lnTo>
                  <a:pt x="780795" y="283453"/>
                </a:lnTo>
                <a:lnTo>
                  <a:pt x="786707" y="270364"/>
                </a:lnTo>
                <a:lnTo>
                  <a:pt x="785241" y="259450"/>
                </a:lnTo>
                <a:lnTo>
                  <a:pt x="786707" y="270364"/>
                </a:lnTo>
                <a:lnTo>
                  <a:pt x="787561" y="264577"/>
                </a:lnTo>
                <a:lnTo>
                  <a:pt x="788543" y="257926"/>
                </a:lnTo>
                <a:lnTo>
                  <a:pt x="776952" y="252709"/>
                </a:lnTo>
                <a:lnTo>
                  <a:pt x="775081" y="264403"/>
                </a:lnTo>
                <a:lnTo>
                  <a:pt x="772949" y="269836"/>
                </a:lnTo>
                <a:lnTo>
                  <a:pt x="765545" y="280214"/>
                </a:lnTo>
                <a:lnTo>
                  <a:pt x="754633" y="287517"/>
                </a:lnTo>
                <a:lnTo>
                  <a:pt x="747268" y="290819"/>
                </a:lnTo>
                <a:lnTo>
                  <a:pt x="740663" y="291454"/>
                </a:lnTo>
                <a:lnTo>
                  <a:pt x="734949" y="289422"/>
                </a:lnTo>
                <a:lnTo>
                  <a:pt x="729107" y="287263"/>
                </a:lnTo>
                <a:lnTo>
                  <a:pt x="724788" y="283199"/>
                </a:lnTo>
                <a:lnTo>
                  <a:pt x="721994" y="276976"/>
                </a:lnTo>
                <a:lnTo>
                  <a:pt x="718438" y="269102"/>
                </a:lnTo>
                <a:lnTo>
                  <a:pt x="718057" y="262371"/>
                </a:lnTo>
                <a:lnTo>
                  <a:pt x="720851" y="257037"/>
                </a:lnTo>
                <a:lnTo>
                  <a:pt x="722826" y="233210"/>
                </a:lnTo>
                <a:close/>
              </a:path>
              <a:path w="1181735" h="609716">
                <a:moveTo>
                  <a:pt x="808736" y="133720"/>
                </a:moveTo>
                <a:lnTo>
                  <a:pt x="793750" y="100827"/>
                </a:lnTo>
                <a:lnTo>
                  <a:pt x="790320" y="103240"/>
                </a:lnTo>
                <a:lnTo>
                  <a:pt x="787907" y="105018"/>
                </a:lnTo>
                <a:lnTo>
                  <a:pt x="784732" y="107939"/>
                </a:lnTo>
                <a:lnTo>
                  <a:pt x="780795" y="111622"/>
                </a:lnTo>
                <a:lnTo>
                  <a:pt x="793876" y="140451"/>
                </a:lnTo>
                <a:lnTo>
                  <a:pt x="773557" y="149722"/>
                </a:lnTo>
                <a:lnTo>
                  <a:pt x="779780" y="163438"/>
                </a:lnTo>
                <a:lnTo>
                  <a:pt x="800226" y="154294"/>
                </a:lnTo>
                <a:lnTo>
                  <a:pt x="833882" y="228335"/>
                </a:lnTo>
                <a:lnTo>
                  <a:pt x="836623" y="233825"/>
                </a:lnTo>
                <a:lnTo>
                  <a:pt x="844495" y="244455"/>
                </a:lnTo>
                <a:lnTo>
                  <a:pt x="853695" y="250416"/>
                </a:lnTo>
                <a:lnTo>
                  <a:pt x="864215" y="251725"/>
                </a:lnTo>
                <a:lnTo>
                  <a:pt x="876045" y="248401"/>
                </a:lnTo>
                <a:lnTo>
                  <a:pt x="880999" y="246115"/>
                </a:lnTo>
                <a:lnTo>
                  <a:pt x="886079" y="241924"/>
                </a:lnTo>
                <a:lnTo>
                  <a:pt x="891286" y="235828"/>
                </a:lnTo>
                <a:lnTo>
                  <a:pt x="885317" y="222747"/>
                </a:lnTo>
                <a:lnTo>
                  <a:pt x="879729" y="228589"/>
                </a:lnTo>
                <a:lnTo>
                  <a:pt x="875030" y="232272"/>
                </a:lnTo>
                <a:lnTo>
                  <a:pt x="871093" y="234050"/>
                </a:lnTo>
                <a:lnTo>
                  <a:pt x="866013" y="236336"/>
                </a:lnTo>
                <a:lnTo>
                  <a:pt x="861694" y="236590"/>
                </a:lnTo>
                <a:lnTo>
                  <a:pt x="858266" y="234558"/>
                </a:lnTo>
                <a:lnTo>
                  <a:pt x="854837" y="232526"/>
                </a:lnTo>
                <a:lnTo>
                  <a:pt x="851407" y="227827"/>
                </a:lnTo>
                <a:lnTo>
                  <a:pt x="848106" y="220334"/>
                </a:lnTo>
                <a:lnTo>
                  <a:pt x="814958" y="147563"/>
                </a:lnTo>
                <a:lnTo>
                  <a:pt x="844931" y="133847"/>
                </a:lnTo>
                <a:lnTo>
                  <a:pt x="838707" y="120131"/>
                </a:lnTo>
                <a:lnTo>
                  <a:pt x="808736" y="133720"/>
                </a:lnTo>
                <a:close/>
              </a:path>
              <a:path w="1181735" h="609716">
                <a:moveTo>
                  <a:pt x="837692" y="71490"/>
                </a:moveTo>
                <a:lnTo>
                  <a:pt x="837819" y="74538"/>
                </a:lnTo>
                <a:lnTo>
                  <a:pt x="839216" y="77586"/>
                </a:lnTo>
                <a:lnTo>
                  <a:pt x="840613" y="80888"/>
                </a:lnTo>
                <a:lnTo>
                  <a:pt x="842899" y="82920"/>
                </a:lnTo>
                <a:lnTo>
                  <a:pt x="845947" y="84063"/>
                </a:lnTo>
                <a:lnTo>
                  <a:pt x="848994" y="85079"/>
                </a:lnTo>
                <a:lnTo>
                  <a:pt x="851916" y="84952"/>
                </a:lnTo>
                <a:lnTo>
                  <a:pt x="854837" y="83682"/>
                </a:lnTo>
                <a:lnTo>
                  <a:pt x="857885" y="82285"/>
                </a:lnTo>
                <a:lnTo>
                  <a:pt x="860044" y="79999"/>
                </a:lnTo>
                <a:lnTo>
                  <a:pt x="861187" y="76951"/>
                </a:lnTo>
                <a:lnTo>
                  <a:pt x="862330" y="73776"/>
                </a:lnTo>
                <a:lnTo>
                  <a:pt x="862203" y="70728"/>
                </a:lnTo>
                <a:lnTo>
                  <a:pt x="860932" y="67807"/>
                </a:lnTo>
                <a:lnTo>
                  <a:pt x="859408" y="64632"/>
                </a:lnTo>
                <a:lnTo>
                  <a:pt x="857123" y="62600"/>
                </a:lnTo>
                <a:lnTo>
                  <a:pt x="854075" y="61711"/>
                </a:lnTo>
                <a:lnTo>
                  <a:pt x="851026" y="60822"/>
                </a:lnTo>
                <a:lnTo>
                  <a:pt x="847979" y="61076"/>
                </a:lnTo>
                <a:lnTo>
                  <a:pt x="845057" y="62346"/>
                </a:lnTo>
                <a:lnTo>
                  <a:pt x="842391" y="63616"/>
                </a:lnTo>
                <a:lnTo>
                  <a:pt x="840358" y="65648"/>
                </a:lnTo>
                <a:lnTo>
                  <a:pt x="839088" y="68569"/>
                </a:lnTo>
                <a:lnTo>
                  <a:pt x="837692" y="71490"/>
                </a:lnTo>
                <a:close/>
              </a:path>
              <a:path w="1181735" h="609716">
                <a:moveTo>
                  <a:pt x="873379" y="104383"/>
                </a:moveTo>
                <a:lnTo>
                  <a:pt x="858519" y="111114"/>
                </a:lnTo>
                <a:lnTo>
                  <a:pt x="912113" y="229224"/>
                </a:lnTo>
                <a:lnTo>
                  <a:pt x="926973" y="222493"/>
                </a:lnTo>
                <a:lnTo>
                  <a:pt x="873379" y="104383"/>
                </a:lnTo>
                <a:close/>
              </a:path>
              <a:path w="1181735" h="609716">
                <a:moveTo>
                  <a:pt x="971425" y="194193"/>
                </a:moveTo>
                <a:lnTo>
                  <a:pt x="965223" y="175214"/>
                </a:lnTo>
                <a:lnTo>
                  <a:pt x="955390" y="168423"/>
                </a:lnTo>
                <a:lnTo>
                  <a:pt x="946958" y="158808"/>
                </a:lnTo>
                <a:lnTo>
                  <a:pt x="939926" y="146420"/>
                </a:lnTo>
                <a:lnTo>
                  <a:pt x="939701" y="176192"/>
                </a:lnTo>
                <a:lnTo>
                  <a:pt x="949072" y="184368"/>
                </a:lnTo>
                <a:lnTo>
                  <a:pt x="959738" y="190489"/>
                </a:lnTo>
                <a:lnTo>
                  <a:pt x="971425" y="194193"/>
                </a:lnTo>
                <a:close/>
              </a:path>
              <a:path w="1181735" h="609716">
                <a:moveTo>
                  <a:pt x="924888" y="88569"/>
                </a:moveTo>
                <a:lnTo>
                  <a:pt x="919480" y="100065"/>
                </a:lnTo>
                <a:lnTo>
                  <a:pt x="918257" y="104095"/>
                </a:lnTo>
                <a:lnTo>
                  <a:pt x="916446" y="115515"/>
                </a:lnTo>
                <a:lnTo>
                  <a:pt x="916887" y="127510"/>
                </a:lnTo>
                <a:lnTo>
                  <a:pt x="919588" y="140061"/>
                </a:lnTo>
                <a:lnTo>
                  <a:pt x="924560" y="153151"/>
                </a:lnTo>
                <a:lnTo>
                  <a:pt x="931615" y="165962"/>
                </a:lnTo>
                <a:lnTo>
                  <a:pt x="939701" y="176192"/>
                </a:lnTo>
                <a:lnTo>
                  <a:pt x="939926" y="146420"/>
                </a:lnTo>
                <a:lnTo>
                  <a:pt x="937702" y="141089"/>
                </a:lnTo>
                <a:lnTo>
                  <a:pt x="933972" y="128216"/>
                </a:lnTo>
                <a:lnTo>
                  <a:pt x="933007" y="116241"/>
                </a:lnTo>
                <a:lnTo>
                  <a:pt x="934847" y="105145"/>
                </a:lnTo>
                <a:lnTo>
                  <a:pt x="939272" y="95370"/>
                </a:lnTo>
                <a:lnTo>
                  <a:pt x="947596" y="85820"/>
                </a:lnTo>
                <a:lnTo>
                  <a:pt x="959231" y="78602"/>
                </a:lnTo>
                <a:lnTo>
                  <a:pt x="970928" y="74724"/>
                </a:lnTo>
                <a:lnTo>
                  <a:pt x="983044" y="74156"/>
                </a:lnTo>
                <a:lnTo>
                  <a:pt x="994410" y="77459"/>
                </a:lnTo>
                <a:lnTo>
                  <a:pt x="1005766" y="85478"/>
                </a:lnTo>
                <a:lnTo>
                  <a:pt x="1013937" y="95430"/>
                </a:lnTo>
                <a:lnTo>
                  <a:pt x="1021080" y="108447"/>
                </a:lnTo>
                <a:lnTo>
                  <a:pt x="1022905" y="112673"/>
                </a:lnTo>
                <a:lnTo>
                  <a:pt x="1026985" y="125693"/>
                </a:lnTo>
                <a:lnTo>
                  <a:pt x="1028281" y="137711"/>
                </a:lnTo>
                <a:lnTo>
                  <a:pt x="1026794" y="148706"/>
                </a:lnTo>
                <a:lnTo>
                  <a:pt x="1022787" y="158109"/>
                </a:lnTo>
                <a:lnTo>
                  <a:pt x="1014504" y="167611"/>
                </a:lnTo>
                <a:lnTo>
                  <a:pt x="1002538" y="174995"/>
                </a:lnTo>
                <a:lnTo>
                  <a:pt x="990278" y="178874"/>
                </a:lnTo>
                <a:lnTo>
                  <a:pt x="978163" y="179254"/>
                </a:lnTo>
                <a:lnTo>
                  <a:pt x="966597" y="175884"/>
                </a:lnTo>
                <a:lnTo>
                  <a:pt x="965223" y="175214"/>
                </a:lnTo>
                <a:lnTo>
                  <a:pt x="971425" y="194193"/>
                </a:lnTo>
                <a:lnTo>
                  <a:pt x="983391" y="195155"/>
                </a:lnTo>
                <a:lnTo>
                  <a:pt x="995713" y="193412"/>
                </a:lnTo>
                <a:lnTo>
                  <a:pt x="1008380" y="188965"/>
                </a:lnTo>
                <a:lnTo>
                  <a:pt x="1019046" y="183068"/>
                </a:lnTo>
                <a:lnTo>
                  <a:pt x="1029164" y="174721"/>
                </a:lnTo>
                <a:lnTo>
                  <a:pt x="1036747" y="164761"/>
                </a:lnTo>
                <a:lnTo>
                  <a:pt x="1041781" y="153151"/>
                </a:lnTo>
                <a:lnTo>
                  <a:pt x="1044246" y="139130"/>
                </a:lnTo>
                <a:lnTo>
                  <a:pt x="1043881" y="127063"/>
                </a:lnTo>
                <a:lnTo>
                  <a:pt x="1041291" y="114631"/>
                </a:lnTo>
                <a:lnTo>
                  <a:pt x="1036447" y="101843"/>
                </a:lnTo>
                <a:lnTo>
                  <a:pt x="1028624" y="87388"/>
                </a:lnTo>
                <a:lnTo>
                  <a:pt x="1020551" y="77023"/>
                </a:lnTo>
                <a:lnTo>
                  <a:pt x="1011386" y="68888"/>
                </a:lnTo>
                <a:lnTo>
                  <a:pt x="1001141" y="62981"/>
                </a:lnTo>
                <a:lnTo>
                  <a:pt x="990436" y="59492"/>
                </a:lnTo>
                <a:lnTo>
                  <a:pt x="978524" y="58412"/>
                </a:lnTo>
                <a:lnTo>
                  <a:pt x="966218" y="60121"/>
                </a:lnTo>
                <a:lnTo>
                  <a:pt x="953516" y="64632"/>
                </a:lnTo>
                <a:lnTo>
                  <a:pt x="942782" y="70465"/>
                </a:lnTo>
                <a:lnTo>
                  <a:pt x="932651" y="78702"/>
                </a:lnTo>
                <a:lnTo>
                  <a:pt x="924888" y="88569"/>
                </a:lnTo>
                <a:close/>
              </a:path>
              <a:path w="1181735" h="609716">
                <a:moveTo>
                  <a:pt x="1057020" y="45836"/>
                </a:moveTo>
                <a:lnTo>
                  <a:pt x="1058168" y="39595"/>
                </a:lnTo>
                <a:lnTo>
                  <a:pt x="1050925" y="23738"/>
                </a:lnTo>
                <a:lnTo>
                  <a:pt x="1036193" y="30469"/>
                </a:lnTo>
                <a:lnTo>
                  <a:pt x="1089787" y="148579"/>
                </a:lnTo>
                <a:lnTo>
                  <a:pt x="1060323" y="44312"/>
                </a:lnTo>
                <a:lnTo>
                  <a:pt x="1058168" y="39595"/>
                </a:lnTo>
                <a:lnTo>
                  <a:pt x="1057020" y="45836"/>
                </a:lnTo>
                <a:close/>
              </a:path>
              <a:path w="1181735" h="609716">
                <a:moveTo>
                  <a:pt x="1060323" y="44312"/>
                </a:moveTo>
                <a:lnTo>
                  <a:pt x="1089787" y="148579"/>
                </a:lnTo>
                <a:lnTo>
                  <a:pt x="1104645" y="141848"/>
                </a:lnTo>
                <a:lnTo>
                  <a:pt x="1073912" y="74284"/>
                </a:lnTo>
                <a:lnTo>
                  <a:pt x="1070828" y="65742"/>
                </a:lnTo>
                <a:lnTo>
                  <a:pt x="1069180" y="53471"/>
                </a:lnTo>
                <a:lnTo>
                  <a:pt x="1070991" y="41518"/>
                </a:lnTo>
                <a:lnTo>
                  <a:pt x="1072817" y="36616"/>
                </a:lnTo>
                <a:lnTo>
                  <a:pt x="1080104" y="26124"/>
                </a:lnTo>
                <a:lnTo>
                  <a:pt x="1091057" y="18785"/>
                </a:lnTo>
                <a:lnTo>
                  <a:pt x="1100574" y="15979"/>
                </a:lnTo>
                <a:lnTo>
                  <a:pt x="1110627" y="16822"/>
                </a:lnTo>
                <a:lnTo>
                  <a:pt x="1119868" y="21952"/>
                </a:lnTo>
                <a:lnTo>
                  <a:pt x="1128290" y="31370"/>
                </a:lnTo>
                <a:lnTo>
                  <a:pt x="1135888" y="45074"/>
                </a:lnTo>
                <a:lnTo>
                  <a:pt x="1167003" y="113527"/>
                </a:lnTo>
                <a:lnTo>
                  <a:pt x="1181735" y="106796"/>
                </a:lnTo>
                <a:lnTo>
                  <a:pt x="1149350" y="35422"/>
                </a:lnTo>
                <a:lnTo>
                  <a:pt x="1147452" y="31434"/>
                </a:lnTo>
                <a:lnTo>
                  <a:pt x="1140134" y="19313"/>
                </a:lnTo>
                <a:lnTo>
                  <a:pt x="1131785" y="10031"/>
                </a:lnTo>
                <a:lnTo>
                  <a:pt x="1122426" y="3545"/>
                </a:lnTo>
                <a:lnTo>
                  <a:pt x="1111453" y="0"/>
                </a:lnTo>
                <a:lnTo>
                  <a:pt x="1099379" y="123"/>
                </a:lnTo>
                <a:lnTo>
                  <a:pt x="1086612" y="4180"/>
                </a:lnTo>
                <a:lnTo>
                  <a:pt x="1074141" y="11638"/>
                </a:lnTo>
                <a:lnTo>
                  <a:pt x="1065206" y="20985"/>
                </a:lnTo>
                <a:lnTo>
                  <a:pt x="1059495" y="32381"/>
                </a:lnTo>
                <a:lnTo>
                  <a:pt x="1058168" y="39595"/>
                </a:lnTo>
                <a:lnTo>
                  <a:pt x="1060323" y="44312"/>
                </a:lnTo>
                <a:close/>
              </a:path>
              <a:path w="1181735" h="609716">
                <a:moveTo>
                  <a:pt x="98932" y="581014"/>
                </a:moveTo>
                <a:lnTo>
                  <a:pt x="37718" y="446394"/>
                </a:lnTo>
                <a:lnTo>
                  <a:pt x="53339" y="439282"/>
                </a:lnTo>
                <a:lnTo>
                  <a:pt x="46736" y="424804"/>
                </a:lnTo>
                <a:lnTo>
                  <a:pt x="0" y="446013"/>
                </a:lnTo>
                <a:lnTo>
                  <a:pt x="6604" y="460491"/>
                </a:lnTo>
                <a:lnTo>
                  <a:pt x="22098" y="453506"/>
                </a:lnTo>
                <a:lnTo>
                  <a:pt x="83312" y="588126"/>
                </a:lnTo>
                <a:lnTo>
                  <a:pt x="67691" y="595238"/>
                </a:lnTo>
                <a:lnTo>
                  <a:pt x="74294" y="609716"/>
                </a:lnTo>
                <a:lnTo>
                  <a:pt x="121031" y="588380"/>
                </a:lnTo>
                <a:lnTo>
                  <a:pt x="114426" y="573902"/>
                </a:lnTo>
                <a:lnTo>
                  <a:pt x="98932" y="581014"/>
                </a:lnTo>
                <a:close/>
              </a:path>
              <a:path w="1181735" h="609716">
                <a:moveTo>
                  <a:pt x="109347" y="476239"/>
                </a:moveTo>
                <a:lnTo>
                  <a:pt x="110462" y="470115"/>
                </a:lnTo>
                <a:lnTo>
                  <a:pt x="103250" y="454014"/>
                </a:lnTo>
                <a:lnTo>
                  <a:pt x="88392" y="460745"/>
                </a:lnTo>
                <a:lnTo>
                  <a:pt x="141986" y="578982"/>
                </a:lnTo>
                <a:lnTo>
                  <a:pt x="112522" y="474715"/>
                </a:lnTo>
                <a:lnTo>
                  <a:pt x="110462" y="470115"/>
                </a:lnTo>
                <a:lnTo>
                  <a:pt x="109347" y="476239"/>
                </a:lnTo>
                <a:close/>
              </a:path>
              <a:path w="1181735" h="609716">
                <a:moveTo>
                  <a:pt x="112522" y="474715"/>
                </a:moveTo>
                <a:lnTo>
                  <a:pt x="141986" y="578982"/>
                </a:lnTo>
                <a:lnTo>
                  <a:pt x="156844" y="572251"/>
                </a:lnTo>
                <a:lnTo>
                  <a:pt x="126237" y="504687"/>
                </a:lnTo>
                <a:lnTo>
                  <a:pt x="123101" y="496145"/>
                </a:lnTo>
                <a:lnTo>
                  <a:pt x="121473" y="483874"/>
                </a:lnTo>
                <a:lnTo>
                  <a:pt x="123317" y="471921"/>
                </a:lnTo>
                <a:lnTo>
                  <a:pt x="125138" y="466966"/>
                </a:lnTo>
                <a:lnTo>
                  <a:pt x="132355" y="456460"/>
                </a:lnTo>
                <a:lnTo>
                  <a:pt x="143256" y="449061"/>
                </a:lnTo>
                <a:lnTo>
                  <a:pt x="152832" y="446248"/>
                </a:lnTo>
                <a:lnTo>
                  <a:pt x="162867" y="447118"/>
                </a:lnTo>
                <a:lnTo>
                  <a:pt x="172092" y="452275"/>
                </a:lnTo>
                <a:lnTo>
                  <a:pt x="180501" y="461726"/>
                </a:lnTo>
                <a:lnTo>
                  <a:pt x="188087" y="475477"/>
                </a:lnTo>
                <a:lnTo>
                  <a:pt x="219201" y="543930"/>
                </a:lnTo>
                <a:lnTo>
                  <a:pt x="234061" y="537199"/>
                </a:lnTo>
                <a:lnTo>
                  <a:pt x="201549" y="465698"/>
                </a:lnTo>
                <a:lnTo>
                  <a:pt x="199701" y="461835"/>
                </a:lnTo>
                <a:lnTo>
                  <a:pt x="192405" y="449737"/>
                </a:lnTo>
                <a:lnTo>
                  <a:pt x="184060" y="440449"/>
                </a:lnTo>
                <a:lnTo>
                  <a:pt x="174625" y="433948"/>
                </a:lnTo>
                <a:lnTo>
                  <a:pt x="163711" y="430338"/>
                </a:lnTo>
                <a:lnTo>
                  <a:pt x="151651" y="430462"/>
                </a:lnTo>
                <a:lnTo>
                  <a:pt x="138811" y="434456"/>
                </a:lnTo>
                <a:lnTo>
                  <a:pt x="126342" y="441949"/>
                </a:lnTo>
                <a:lnTo>
                  <a:pt x="117460" y="451338"/>
                </a:lnTo>
                <a:lnTo>
                  <a:pt x="111799" y="462772"/>
                </a:lnTo>
                <a:lnTo>
                  <a:pt x="110462" y="470115"/>
                </a:lnTo>
                <a:lnTo>
                  <a:pt x="112522" y="474715"/>
                </a:lnTo>
                <a:close/>
              </a:path>
              <a:path w="1181735" h="609716">
                <a:moveTo>
                  <a:pt x="198881" y="410580"/>
                </a:moveTo>
                <a:lnTo>
                  <a:pt x="205231" y="424423"/>
                </a:lnTo>
                <a:lnTo>
                  <a:pt x="225679" y="415152"/>
                </a:lnTo>
                <a:lnTo>
                  <a:pt x="273050" y="519419"/>
                </a:lnTo>
                <a:lnTo>
                  <a:pt x="287908" y="512688"/>
                </a:lnTo>
                <a:lnTo>
                  <a:pt x="240537" y="408421"/>
                </a:lnTo>
                <a:lnTo>
                  <a:pt x="270637" y="394705"/>
                </a:lnTo>
                <a:lnTo>
                  <a:pt x="264287" y="380862"/>
                </a:lnTo>
                <a:lnTo>
                  <a:pt x="234187" y="394578"/>
                </a:lnTo>
                <a:lnTo>
                  <a:pt x="226694" y="377941"/>
                </a:lnTo>
                <a:lnTo>
                  <a:pt x="225176" y="374362"/>
                </a:lnTo>
                <a:lnTo>
                  <a:pt x="222112" y="360762"/>
                </a:lnTo>
                <a:lnTo>
                  <a:pt x="224870" y="350525"/>
                </a:lnTo>
                <a:lnTo>
                  <a:pt x="233425" y="343651"/>
                </a:lnTo>
                <a:lnTo>
                  <a:pt x="238506" y="341365"/>
                </a:lnTo>
                <a:lnTo>
                  <a:pt x="243839" y="340222"/>
                </a:lnTo>
                <a:lnTo>
                  <a:pt x="249681" y="340095"/>
                </a:lnTo>
                <a:lnTo>
                  <a:pt x="243331" y="325998"/>
                </a:lnTo>
                <a:lnTo>
                  <a:pt x="237998" y="326125"/>
                </a:lnTo>
                <a:lnTo>
                  <a:pt x="232791" y="327268"/>
                </a:lnTo>
                <a:lnTo>
                  <a:pt x="227711" y="329554"/>
                </a:lnTo>
                <a:lnTo>
                  <a:pt x="224460" y="331212"/>
                </a:lnTo>
                <a:lnTo>
                  <a:pt x="214417" y="339373"/>
                </a:lnTo>
                <a:lnTo>
                  <a:pt x="208025" y="350509"/>
                </a:lnTo>
                <a:lnTo>
                  <a:pt x="206246" y="358657"/>
                </a:lnTo>
                <a:lnTo>
                  <a:pt x="207026" y="370630"/>
                </a:lnTo>
                <a:lnTo>
                  <a:pt x="211455" y="383783"/>
                </a:lnTo>
                <a:lnTo>
                  <a:pt x="219329" y="401309"/>
                </a:lnTo>
                <a:lnTo>
                  <a:pt x="198881" y="410580"/>
                </a:lnTo>
                <a:close/>
              </a:path>
              <a:path w="1181735" h="609716">
                <a:moveTo>
                  <a:pt x="319723" y="443664"/>
                </a:moveTo>
                <a:lnTo>
                  <a:pt x="312674" y="431281"/>
                </a:lnTo>
                <a:lnTo>
                  <a:pt x="312417" y="461004"/>
                </a:lnTo>
                <a:lnTo>
                  <a:pt x="321801" y="469162"/>
                </a:lnTo>
                <a:lnTo>
                  <a:pt x="332486" y="475223"/>
                </a:lnTo>
                <a:lnTo>
                  <a:pt x="332748" y="475340"/>
                </a:lnTo>
                <a:lnTo>
                  <a:pt x="344310" y="479026"/>
                </a:lnTo>
                <a:lnTo>
                  <a:pt x="338045" y="459987"/>
                </a:lnTo>
                <a:lnTo>
                  <a:pt x="328181" y="453233"/>
                </a:lnTo>
                <a:lnTo>
                  <a:pt x="319723" y="443664"/>
                </a:lnTo>
                <a:close/>
              </a:path>
              <a:path w="1181735" h="609716">
                <a:moveTo>
                  <a:pt x="297759" y="373410"/>
                </a:moveTo>
                <a:lnTo>
                  <a:pt x="292354" y="384926"/>
                </a:lnTo>
                <a:lnTo>
                  <a:pt x="291096" y="388983"/>
                </a:lnTo>
                <a:lnTo>
                  <a:pt x="289259" y="400374"/>
                </a:lnTo>
                <a:lnTo>
                  <a:pt x="289700" y="412336"/>
                </a:lnTo>
                <a:lnTo>
                  <a:pt x="292391" y="424879"/>
                </a:lnTo>
                <a:lnTo>
                  <a:pt x="297306" y="438012"/>
                </a:lnTo>
                <a:lnTo>
                  <a:pt x="304322" y="450760"/>
                </a:lnTo>
                <a:lnTo>
                  <a:pt x="312417" y="461004"/>
                </a:lnTo>
                <a:lnTo>
                  <a:pt x="312674" y="431281"/>
                </a:lnTo>
                <a:lnTo>
                  <a:pt x="310480" y="426013"/>
                </a:lnTo>
                <a:lnTo>
                  <a:pt x="306765" y="413081"/>
                </a:lnTo>
                <a:lnTo>
                  <a:pt x="305809" y="401065"/>
                </a:lnTo>
                <a:lnTo>
                  <a:pt x="307594" y="390006"/>
                </a:lnTo>
                <a:lnTo>
                  <a:pt x="312089" y="380066"/>
                </a:lnTo>
                <a:lnTo>
                  <a:pt x="320427" y="370574"/>
                </a:lnTo>
                <a:lnTo>
                  <a:pt x="332105" y="363336"/>
                </a:lnTo>
                <a:lnTo>
                  <a:pt x="343608" y="359565"/>
                </a:lnTo>
                <a:lnTo>
                  <a:pt x="355746" y="359006"/>
                </a:lnTo>
                <a:lnTo>
                  <a:pt x="367156" y="362320"/>
                </a:lnTo>
                <a:lnTo>
                  <a:pt x="378644" y="370318"/>
                </a:lnTo>
                <a:lnTo>
                  <a:pt x="386823" y="380289"/>
                </a:lnTo>
                <a:lnTo>
                  <a:pt x="393954" y="393308"/>
                </a:lnTo>
                <a:lnTo>
                  <a:pt x="395733" y="397499"/>
                </a:lnTo>
                <a:lnTo>
                  <a:pt x="399755" y="410532"/>
                </a:lnTo>
                <a:lnTo>
                  <a:pt x="401032" y="422562"/>
                </a:lnTo>
                <a:lnTo>
                  <a:pt x="399542" y="433567"/>
                </a:lnTo>
                <a:lnTo>
                  <a:pt x="395568" y="442856"/>
                </a:lnTo>
                <a:lnTo>
                  <a:pt x="387278" y="452385"/>
                </a:lnTo>
                <a:lnTo>
                  <a:pt x="375285" y="459729"/>
                </a:lnTo>
                <a:lnTo>
                  <a:pt x="363081" y="463664"/>
                </a:lnTo>
                <a:lnTo>
                  <a:pt x="350938" y="464017"/>
                </a:lnTo>
                <a:lnTo>
                  <a:pt x="339344" y="460618"/>
                </a:lnTo>
                <a:lnTo>
                  <a:pt x="338045" y="459987"/>
                </a:lnTo>
                <a:lnTo>
                  <a:pt x="344310" y="479026"/>
                </a:lnTo>
                <a:lnTo>
                  <a:pt x="356248" y="479981"/>
                </a:lnTo>
                <a:lnTo>
                  <a:pt x="368562" y="478205"/>
                </a:lnTo>
                <a:lnTo>
                  <a:pt x="381254" y="473699"/>
                </a:lnTo>
                <a:lnTo>
                  <a:pt x="391844" y="467894"/>
                </a:lnTo>
                <a:lnTo>
                  <a:pt x="401947" y="459536"/>
                </a:lnTo>
                <a:lnTo>
                  <a:pt x="409504" y="449533"/>
                </a:lnTo>
                <a:lnTo>
                  <a:pt x="414528" y="437885"/>
                </a:lnTo>
                <a:lnTo>
                  <a:pt x="417053" y="423919"/>
                </a:lnTo>
                <a:lnTo>
                  <a:pt x="416689" y="411876"/>
                </a:lnTo>
                <a:lnTo>
                  <a:pt x="414108" y="399425"/>
                </a:lnTo>
                <a:lnTo>
                  <a:pt x="409320" y="386577"/>
                </a:lnTo>
                <a:lnTo>
                  <a:pt x="401423" y="372206"/>
                </a:lnTo>
                <a:lnTo>
                  <a:pt x="393315" y="361873"/>
                </a:lnTo>
                <a:lnTo>
                  <a:pt x="384136" y="353748"/>
                </a:lnTo>
                <a:lnTo>
                  <a:pt x="373888" y="347842"/>
                </a:lnTo>
                <a:lnTo>
                  <a:pt x="363210" y="344357"/>
                </a:lnTo>
                <a:lnTo>
                  <a:pt x="351290" y="343257"/>
                </a:lnTo>
                <a:lnTo>
                  <a:pt x="338974" y="344927"/>
                </a:lnTo>
                <a:lnTo>
                  <a:pt x="326263" y="349366"/>
                </a:lnTo>
                <a:lnTo>
                  <a:pt x="315594" y="355217"/>
                </a:lnTo>
                <a:lnTo>
                  <a:pt x="305506" y="363498"/>
                </a:lnTo>
                <a:lnTo>
                  <a:pt x="297759" y="373410"/>
                </a:lnTo>
                <a:close/>
              </a:path>
              <a:path w="1181735" h="609716">
                <a:moveTo>
                  <a:pt x="431292" y="335396"/>
                </a:moveTo>
                <a:lnTo>
                  <a:pt x="462533" y="433313"/>
                </a:lnTo>
                <a:lnTo>
                  <a:pt x="434975" y="333745"/>
                </a:lnTo>
                <a:lnTo>
                  <a:pt x="431280" y="325617"/>
                </a:lnTo>
                <a:lnTo>
                  <a:pt x="423544" y="308599"/>
                </a:lnTo>
                <a:lnTo>
                  <a:pt x="408939" y="315203"/>
                </a:lnTo>
                <a:lnTo>
                  <a:pt x="462533" y="433313"/>
                </a:lnTo>
                <a:lnTo>
                  <a:pt x="431292" y="335396"/>
                </a:lnTo>
                <a:close/>
              </a:path>
              <a:path w="1181735" h="609716">
                <a:moveTo>
                  <a:pt x="456819" y="290692"/>
                </a:moveTo>
                <a:lnTo>
                  <a:pt x="452374" y="292724"/>
                </a:lnTo>
                <a:lnTo>
                  <a:pt x="444500" y="296407"/>
                </a:lnTo>
                <a:lnTo>
                  <a:pt x="438657" y="302122"/>
                </a:lnTo>
                <a:lnTo>
                  <a:pt x="434975" y="309996"/>
                </a:lnTo>
                <a:lnTo>
                  <a:pt x="431277" y="322605"/>
                </a:lnTo>
                <a:lnTo>
                  <a:pt x="431280" y="325617"/>
                </a:lnTo>
                <a:lnTo>
                  <a:pt x="434975" y="333745"/>
                </a:lnTo>
                <a:lnTo>
                  <a:pt x="462533" y="433313"/>
                </a:lnTo>
                <a:lnTo>
                  <a:pt x="477138" y="426709"/>
                </a:lnTo>
                <a:lnTo>
                  <a:pt x="451866" y="371083"/>
                </a:lnTo>
                <a:lnTo>
                  <a:pt x="449230" y="364869"/>
                </a:lnTo>
                <a:lnTo>
                  <a:pt x="444874" y="351615"/>
                </a:lnTo>
                <a:lnTo>
                  <a:pt x="442868" y="339717"/>
                </a:lnTo>
                <a:lnTo>
                  <a:pt x="443230" y="329173"/>
                </a:lnTo>
                <a:lnTo>
                  <a:pt x="448596" y="314526"/>
                </a:lnTo>
                <a:lnTo>
                  <a:pt x="457962" y="306821"/>
                </a:lnTo>
                <a:lnTo>
                  <a:pt x="462025" y="304916"/>
                </a:lnTo>
                <a:lnTo>
                  <a:pt x="467360" y="304027"/>
                </a:lnTo>
                <a:lnTo>
                  <a:pt x="473963" y="303900"/>
                </a:lnTo>
                <a:lnTo>
                  <a:pt x="467360" y="289295"/>
                </a:lnTo>
                <a:lnTo>
                  <a:pt x="461899" y="289549"/>
                </a:lnTo>
                <a:lnTo>
                  <a:pt x="456819" y="2906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object 36"/>
          <p:cNvSpPr/>
          <p:nvPr/>
        </p:nvSpPr>
        <p:spPr>
          <a:xfrm>
            <a:off x="5981405" y="2944454"/>
            <a:ext cx="1262039" cy="688621"/>
          </a:xfrm>
          <a:custGeom>
            <a:avLst/>
            <a:gdLst/>
            <a:ahLst/>
            <a:cxnLst/>
            <a:rect l="l" t="t" r="r" b="b"/>
            <a:pathLst>
              <a:path w="1262039" h="688621">
                <a:moveTo>
                  <a:pt x="443270" y="394502"/>
                </a:moveTo>
                <a:lnTo>
                  <a:pt x="477814" y="499150"/>
                </a:lnTo>
                <a:lnTo>
                  <a:pt x="492292" y="491911"/>
                </a:lnTo>
                <a:lnTo>
                  <a:pt x="458891" y="425363"/>
                </a:lnTo>
                <a:lnTo>
                  <a:pt x="455321" y="417070"/>
                </a:lnTo>
                <a:lnTo>
                  <a:pt x="452559" y="404804"/>
                </a:lnTo>
                <a:lnTo>
                  <a:pt x="453176" y="393232"/>
                </a:lnTo>
                <a:lnTo>
                  <a:pt x="453387" y="392250"/>
                </a:lnTo>
                <a:lnTo>
                  <a:pt x="458848" y="380091"/>
                </a:lnTo>
                <a:lnTo>
                  <a:pt x="468670" y="372023"/>
                </a:lnTo>
                <a:lnTo>
                  <a:pt x="475623" y="369334"/>
                </a:lnTo>
                <a:lnTo>
                  <a:pt x="486006" y="368725"/>
                </a:lnTo>
                <a:lnTo>
                  <a:pt x="495594" y="372605"/>
                </a:lnTo>
                <a:lnTo>
                  <a:pt x="504381" y="380984"/>
                </a:lnTo>
                <a:lnTo>
                  <a:pt x="512358" y="393867"/>
                </a:lnTo>
                <a:lnTo>
                  <a:pt x="547664" y="463971"/>
                </a:lnTo>
                <a:lnTo>
                  <a:pt x="562269" y="456605"/>
                </a:lnTo>
                <a:lnTo>
                  <a:pt x="528233" y="389041"/>
                </a:lnTo>
                <a:lnTo>
                  <a:pt x="525152" y="381817"/>
                </a:lnTo>
                <a:lnTo>
                  <a:pt x="522630" y="369560"/>
                </a:lnTo>
                <a:lnTo>
                  <a:pt x="523661" y="357672"/>
                </a:lnTo>
                <a:lnTo>
                  <a:pt x="529657" y="344407"/>
                </a:lnTo>
                <a:lnTo>
                  <a:pt x="539282" y="336463"/>
                </a:lnTo>
                <a:lnTo>
                  <a:pt x="548045" y="332018"/>
                </a:lnTo>
                <a:lnTo>
                  <a:pt x="555792" y="331383"/>
                </a:lnTo>
                <a:lnTo>
                  <a:pt x="562396" y="334558"/>
                </a:lnTo>
                <a:lnTo>
                  <a:pt x="566587" y="337193"/>
                </a:lnTo>
                <a:lnTo>
                  <a:pt x="574588" y="345893"/>
                </a:lnTo>
                <a:lnTo>
                  <a:pt x="582589" y="359450"/>
                </a:lnTo>
                <a:lnTo>
                  <a:pt x="617514" y="428792"/>
                </a:lnTo>
                <a:lnTo>
                  <a:pt x="632119" y="421426"/>
                </a:lnTo>
                <a:lnTo>
                  <a:pt x="596178" y="350306"/>
                </a:lnTo>
                <a:lnTo>
                  <a:pt x="592353" y="343285"/>
                </a:lnTo>
                <a:lnTo>
                  <a:pt x="584312" y="331907"/>
                </a:lnTo>
                <a:lnTo>
                  <a:pt x="575557" y="323689"/>
                </a:lnTo>
                <a:lnTo>
                  <a:pt x="566089" y="318629"/>
                </a:lnTo>
                <a:lnTo>
                  <a:pt x="555912" y="316724"/>
                </a:lnTo>
                <a:lnTo>
                  <a:pt x="545028" y="317971"/>
                </a:lnTo>
                <a:lnTo>
                  <a:pt x="533440" y="322366"/>
                </a:lnTo>
                <a:lnTo>
                  <a:pt x="522288" y="330404"/>
                </a:lnTo>
                <a:lnTo>
                  <a:pt x="514517" y="340781"/>
                </a:lnTo>
                <a:lnTo>
                  <a:pt x="510163" y="353492"/>
                </a:lnTo>
                <a:lnTo>
                  <a:pt x="510580" y="365800"/>
                </a:lnTo>
                <a:lnTo>
                  <a:pt x="506135" y="359450"/>
                </a:lnTo>
                <a:lnTo>
                  <a:pt x="499531" y="355259"/>
                </a:lnTo>
                <a:lnTo>
                  <a:pt x="490768" y="353354"/>
                </a:lnTo>
                <a:lnTo>
                  <a:pt x="489148" y="353035"/>
                </a:lnTo>
                <a:lnTo>
                  <a:pt x="476935" y="352987"/>
                </a:lnTo>
                <a:lnTo>
                  <a:pt x="464733" y="357037"/>
                </a:lnTo>
                <a:lnTo>
                  <a:pt x="457066" y="361719"/>
                </a:lnTo>
                <a:lnTo>
                  <a:pt x="447927" y="370892"/>
                </a:lnTo>
                <a:lnTo>
                  <a:pt x="442265" y="382360"/>
                </a:lnTo>
                <a:lnTo>
                  <a:pt x="441052" y="390067"/>
                </a:lnTo>
                <a:lnTo>
                  <a:pt x="443270" y="394502"/>
                </a:lnTo>
                <a:close/>
              </a:path>
              <a:path w="1262039" h="688621">
                <a:moveTo>
                  <a:pt x="584875" y="249976"/>
                </a:moveTo>
                <a:lnTo>
                  <a:pt x="585002" y="253024"/>
                </a:lnTo>
                <a:lnTo>
                  <a:pt x="586526" y="256072"/>
                </a:lnTo>
                <a:lnTo>
                  <a:pt x="588177" y="259120"/>
                </a:lnTo>
                <a:lnTo>
                  <a:pt x="590463" y="261152"/>
                </a:lnTo>
                <a:lnTo>
                  <a:pt x="593511" y="262168"/>
                </a:lnTo>
                <a:lnTo>
                  <a:pt x="596686" y="263057"/>
                </a:lnTo>
                <a:lnTo>
                  <a:pt x="599607" y="262930"/>
                </a:lnTo>
                <a:lnTo>
                  <a:pt x="602401" y="261406"/>
                </a:lnTo>
                <a:lnTo>
                  <a:pt x="605449" y="260009"/>
                </a:lnTo>
                <a:lnTo>
                  <a:pt x="607481" y="257596"/>
                </a:lnTo>
                <a:lnTo>
                  <a:pt x="608497" y="254421"/>
                </a:lnTo>
                <a:lnTo>
                  <a:pt x="609513" y="251246"/>
                </a:lnTo>
                <a:lnTo>
                  <a:pt x="609259" y="248198"/>
                </a:lnTo>
                <a:lnTo>
                  <a:pt x="607862" y="245277"/>
                </a:lnTo>
                <a:lnTo>
                  <a:pt x="606211" y="242229"/>
                </a:lnTo>
                <a:lnTo>
                  <a:pt x="603925" y="240324"/>
                </a:lnTo>
                <a:lnTo>
                  <a:pt x="600750" y="239562"/>
                </a:lnTo>
                <a:lnTo>
                  <a:pt x="597575" y="238800"/>
                </a:lnTo>
                <a:lnTo>
                  <a:pt x="594654" y="239054"/>
                </a:lnTo>
                <a:lnTo>
                  <a:pt x="591860" y="240451"/>
                </a:lnTo>
                <a:lnTo>
                  <a:pt x="589193" y="241848"/>
                </a:lnTo>
                <a:lnTo>
                  <a:pt x="587288" y="244007"/>
                </a:lnTo>
                <a:lnTo>
                  <a:pt x="586018" y="246928"/>
                </a:lnTo>
                <a:lnTo>
                  <a:pt x="584875" y="249976"/>
                </a:lnTo>
                <a:close/>
              </a:path>
              <a:path w="1262039" h="688621">
                <a:moveTo>
                  <a:pt x="621705" y="281345"/>
                </a:moveTo>
                <a:lnTo>
                  <a:pt x="607227" y="288711"/>
                </a:lnTo>
                <a:lnTo>
                  <a:pt x="665647" y="404535"/>
                </a:lnTo>
                <a:lnTo>
                  <a:pt x="680125" y="397169"/>
                </a:lnTo>
                <a:lnTo>
                  <a:pt x="621705" y="281345"/>
                </a:lnTo>
                <a:close/>
              </a:path>
              <a:path w="1262039" h="688621">
                <a:moveTo>
                  <a:pt x="722670" y="247436"/>
                </a:moveTo>
                <a:lnTo>
                  <a:pt x="696762" y="380278"/>
                </a:lnTo>
                <a:lnTo>
                  <a:pt x="700191" y="387136"/>
                </a:lnTo>
                <a:lnTo>
                  <a:pt x="793028" y="340273"/>
                </a:lnTo>
                <a:lnTo>
                  <a:pt x="786297" y="326811"/>
                </a:lnTo>
                <a:lnTo>
                  <a:pt x="714288" y="363006"/>
                </a:lnTo>
                <a:lnTo>
                  <a:pt x="740196" y="228767"/>
                </a:lnTo>
                <a:lnTo>
                  <a:pt x="737402" y="223052"/>
                </a:lnTo>
                <a:lnTo>
                  <a:pt x="647105" y="268518"/>
                </a:lnTo>
                <a:lnTo>
                  <a:pt x="653963" y="282107"/>
                </a:lnTo>
                <a:lnTo>
                  <a:pt x="722670" y="247436"/>
                </a:lnTo>
                <a:close/>
              </a:path>
              <a:path w="1262039" h="688621">
                <a:moveTo>
                  <a:pt x="853238" y="294047"/>
                </a:moveTo>
                <a:lnTo>
                  <a:pt x="842558" y="301792"/>
                </a:lnTo>
                <a:lnTo>
                  <a:pt x="835446" y="305475"/>
                </a:lnTo>
                <a:lnTo>
                  <a:pt x="828842" y="306364"/>
                </a:lnTo>
                <a:lnTo>
                  <a:pt x="823779" y="321256"/>
                </a:lnTo>
                <a:lnTo>
                  <a:pt x="835754" y="320506"/>
                </a:lnTo>
                <a:lnTo>
                  <a:pt x="848400" y="315889"/>
                </a:lnTo>
                <a:lnTo>
                  <a:pt x="850664" y="314673"/>
                </a:lnTo>
                <a:lnTo>
                  <a:pt x="860896" y="306924"/>
                </a:lnTo>
                <a:lnTo>
                  <a:pt x="868593" y="296712"/>
                </a:lnTo>
                <a:lnTo>
                  <a:pt x="873985" y="283300"/>
                </a:lnTo>
                <a:lnTo>
                  <a:pt x="872022" y="272582"/>
                </a:lnTo>
                <a:lnTo>
                  <a:pt x="873985" y="283300"/>
                </a:lnTo>
                <a:lnTo>
                  <a:pt x="874592" y="277693"/>
                </a:lnTo>
                <a:lnTo>
                  <a:pt x="875324" y="270931"/>
                </a:lnTo>
                <a:lnTo>
                  <a:pt x="863511" y="266160"/>
                </a:lnTo>
                <a:lnTo>
                  <a:pt x="862116" y="277916"/>
                </a:lnTo>
                <a:lnTo>
                  <a:pt x="860229" y="283386"/>
                </a:lnTo>
                <a:lnTo>
                  <a:pt x="853238" y="294047"/>
                </a:lnTo>
                <a:close/>
              </a:path>
              <a:path w="1262039" h="688621">
                <a:moveTo>
                  <a:pt x="828842" y="306364"/>
                </a:moveTo>
                <a:lnTo>
                  <a:pt x="823000" y="304459"/>
                </a:lnTo>
                <a:lnTo>
                  <a:pt x="817158" y="302681"/>
                </a:lnTo>
                <a:lnTo>
                  <a:pt x="812713" y="298617"/>
                </a:lnTo>
                <a:lnTo>
                  <a:pt x="809665" y="292648"/>
                </a:lnTo>
                <a:lnTo>
                  <a:pt x="805728" y="284901"/>
                </a:lnTo>
                <a:lnTo>
                  <a:pt x="805093" y="278170"/>
                </a:lnTo>
                <a:lnTo>
                  <a:pt x="807633" y="272709"/>
                </a:lnTo>
                <a:lnTo>
                  <a:pt x="808249" y="271479"/>
                </a:lnTo>
                <a:lnTo>
                  <a:pt x="815117" y="263022"/>
                </a:lnTo>
                <a:lnTo>
                  <a:pt x="827064" y="253405"/>
                </a:lnTo>
                <a:lnTo>
                  <a:pt x="852972" y="234863"/>
                </a:lnTo>
                <a:lnTo>
                  <a:pt x="857417" y="243499"/>
                </a:lnTo>
                <a:lnTo>
                  <a:pt x="861559" y="253992"/>
                </a:lnTo>
                <a:lnTo>
                  <a:pt x="863511" y="266160"/>
                </a:lnTo>
                <a:lnTo>
                  <a:pt x="875324" y="270931"/>
                </a:lnTo>
                <a:lnTo>
                  <a:pt x="874592" y="277693"/>
                </a:lnTo>
                <a:lnTo>
                  <a:pt x="883198" y="294807"/>
                </a:lnTo>
                <a:lnTo>
                  <a:pt x="897803" y="287568"/>
                </a:lnTo>
                <a:lnTo>
                  <a:pt x="860084" y="212765"/>
                </a:lnTo>
                <a:lnTo>
                  <a:pt x="852480" y="200329"/>
                </a:lnTo>
                <a:lnTo>
                  <a:pt x="843653" y="191179"/>
                </a:lnTo>
                <a:lnTo>
                  <a:pt x="833668" y="185333"/>
                </a:lnTo>
                <a:lnTo>
                  <a:pt x="824244" y="182969"/>
                </a:lnTo>
                <a:lnTo>
                  <a:pt x="812255" y="183639"/>
                </a:lnTo>
                <a:lnTo>
                  <a:pt x="799632" y="188254"/>
                </a:lnTo>
                <a:lnTo>
                  <a:pt x="793282" y="191429"/>
                </a:lnTo>
                <a:lnTo>
                  <a:pt x="786932" y="196128"/>
                </a:lnTo>
                <a:lnTo>
                  <a:pt x="780836" y="202224"/>
                </a:lnTo>
                <a:lnTo>
                  <a:pt x="774613" y="208320"/>
                </a:lnTo>
                <a:lnTo>
                  <a:pt x="770168" y="214543"/>
                </a:lnTo>
                <a:lnTo>
                  <a:pt x="767247" y="220893"/>
                </a:lnTo>
                <a:lnTo>
                  <a:pt x="774994" y="236260"/>
                </a:lnTo>
                <a:lnTo>
                  <a:pt x="779423" y="228350"/>
                </a:lnTo>
                <a:lnTo>
                  <a:pt x="787400" y="217105"/>
                </a:lnTo>
                <a:lnTo>
                  <a:pt x="796084" y="208386"/>
                </a:lnTo>
                <a:lnTo>
                  <a:pt x="805474" y="202224"/>
                </a:lnTo>
                <a:lnTo>
                  <a:pt x="808680" y="200791"/>
                </a:lnTo>
                <a:lnTo>
                  <a:pt x="819508" y="198744"/>
                </a:lnTo>
                <a:lnTo>
                  <a:pt x="829393" y="201505"/>
                </a:lnTo>
                <a:lnTo>
                  <a:pt x="838343" y="209093"/>
                </a:lnTo>
                <a:lnTo>
                  <a:pt x="846368" y="221528"/>
                </a:lnTo>
                <a:lnTo>
                  <a:pt x="816396" y="242737"/>
                </a:lnTo>
                <a:lnTo>
                  <a:pt x="808367" y="249095"/>
                </a:lnTo>
                <a:lnTo>
                  <a:pt x="799030" y="258883"/>
                </a:lnTo>
                <a:lnTo>
                  <a:pt x="793001" y="268933"/>
                </a:lnTo>
                <a:lnTo>
                  <a:pt x="790284" y="279244"/>
                </a:lnTo>
                <a:lnTo>
                  <a:pt x="790885" y="289816"/>
                </a:lnTo>
                <a:lnTo>
                  <a:pt x="794806" y="300649"/>
                </a:lnTo>
                <a:lnTo>
                  <a:pt x="796801" y="304264"/>
                </a:lnTo>
                <a:lnTo>
                  <a:pt x="805384" y="313955"/>
                </a:lnTo>
                <a:lnTo>
                  <a:pt x="816777" y="319826"/>
                </a:lnTo>
                <a:lnTo>
                  <a:pt x="823779" y="321256"/>
                </a:lnTo>
                <a:lnTo>
                  <a:pt x="828842" y="306364"/>
                </a:lnTo>
                <a:close/>
              </a:path>
              <a:path w="1262039" h="688621">
                <a:moveTo>
                  <a:pt x="889040" y="146598"/>
                </a:moveTo>
                <a:lnTo>
                  <a:pt x="872784" y="114340"/>
                </a:lnTo>
                <a:lnTo>
                  <a:pt x="869482" y="116880"/>
                </a:lnTo>
                <a:lnTo>
                  <a:pt x="867069" y="118785"/>
                </a:lnTo>
                <a:lnTo>
                  <a:pt x="864021" y="121833"/>
                </a:lnTo>
                <a:lnTo>
                  <a:pt x="860338" y="125643"/>
                </a:lnTo>
                <a:lnTo>
                  <a:pt x="874562" y="153964"/>
                </a:lnTo>
                <a:lnTo>
                  <a:pt x="854496" y="163997"/>
                </a:lnTo>
                <a:lnTo>
                  <a:pt x="861354" y="177586"/>
                </a:lnTo>
                <a:lnTo>
                  <a:pt x="881420" y="167426"/>
                </a:lnTo>
                <a:lnTo>
                  <a:pt x="917996" y="240197"/>
                </a:lnTo>
                <a:lnTo>
                  <a:pt x="921190" y="245920"/>
                </a:lnTo>
                <a:lnTo>
                  <a:pt x="929460" y="256000"/>
                </a:lnTo>
                <a:lnTo>
                  <a:pt x="938844" y="261454"/>
                </a:lnTo>
                <a:lnTo>
                  <a:pt x="949334" y="262282"/>
                </a:lnTo>
                <a:lnTo>
                  <a:pt x="960922" y="258485"/>
                </a:lnTo>
                <a:lnTo>
                  <a:pt x="965875" y="255945"/>
                </a:lnTo>
                <a:lnTo>
                  <a:pt x="970828" y="251627"/>
                </a:lnTo>
                <a:lnTo>
                  <a:pt x="975654" y="245404"/>
                </a:lnTo>
                <a:lnTo>
                  <a:pt x="969177" y="232450"/>
                </a:lnTo>
                <a:lnTo>
                  <a:pt x="963843" y="238546"/>
                </a:lnTo>
                <a:lnTo>
                  <a:pt x="959271" y="242483"/>
                </a:lnTo>
                <a:lnTo>
                  <a:pt x="955461" y="244388"/>
                </a:lnTo>
                <a:lnTo>
                  <a:pt x="950508" y="246928"/>
                </a:lnTo>
                <a:lnTo>
                  <a:pt x="946190" y="247182"/>
                </a:lnTo>
                <a:lnTo>
                  <a:pt x="942761" y="245277"/>
                </a:lnTo>
                <a:lnTo>
                  <a:pt x="939205" y="243499"/>
                </a:lnTo>
                <a:lnTo>
                  <a:pt x="935522" y="238927"/>
                </a:lnTo>
                <a:lnTo>
                  <a:pt x="931839" y="231561"/>
                </a:lnTo>
                <a:lnTo>
                  <a:pt x="895898" y="160187"/>
                </a:lnTo>
                <a:lnTo>
                  <a:pt x="925362" y="145328"/>
                </a:lnTo>
                <a:lnTo>
                  <a:pt x="918504" y="131739"/>
                </a:lnTo>
                <a:lnTo>
                  <a:pt x="889040" y="146598"/>
                </a:lnTo>
                <a:close/>
              </a:path>
              <a:path w="1262039" h="688621">
                <a:moveTo>
                  <a:pt x="915456" y="83225"/>
                </a:moveTo>
                <a:lnTo>
                  <a:pt x="915710" y="86273"/>
                </a:lnTo>
                <a:lnTo>
                  <a:pt x="917234" y="89321"/>
                </a:lnTo>
                <a:lnTo>
                  <a:pt x="918758" y="92496"/>
                </a:lnTo>
                <a:lnTo>
                  <a:pt x="921171" y="94528"/>
                </a:lnTo>
                <a:lnTo>
                  <a:pt x="924219" y="95417"/>
                </a:lnTo>
                <a:lnTo>
                  <a:pt x="927394" y="96433"/>
                </a:lnTo>
                <a:lnTo>
                  <a:pt x="930315" y="96179"/>
                </a:lnTo>
                <a:lnTo>
                  <a:pt x="933109" y="94782"/>
                </a:lnTo>
                <a:lnTo>
                  <a:pt x="936157" y="93258"/>
                </a:lnTo>
                <a:lnTo>
                  <a:pt x="938062" y="90972"/>
                </a:lnTo>
                <a:lnTo>
                  <a:pt x="939205" y="87797"/>
                </a:lnTo>
                <a:lnTo>
                  <a:pt x="940221" y="84622"/>
                </a:lnTo>
                <a:lnTo>
                  <a:pt x="939967" y="81574"/>
                </a:lnTo>
                <a:lnTo>
                  <a:pt x="938570" y="78653"/>
                </a:lnTo>
                <a:lnTo>
                  <a:pt x="936919" y="75478"/>
                </a:lnTo>
                <a:lnTo>
                  <a:pt x="934633" y="73573"/>
                </a:lnTo>
                <a:lnTo>
                  <a:pt x="931458" y="72811"/>
                </a:lnTo>
                <a:lnTo>
                  <a:pt x="928283" y="72049"/>
                </a:lnTo>
                <a:lnTo>
                  <a:pt x="925362" y="72430"/>
                </a:lnTo>
                <a:lnTo>
                  <a:pt x="922568" y="73827"/>
                </a:lnTo>
                <a:lnTo>
                  <a:pt x="919901" y="75097"/>
                </a:lnTo>
                <a:lnTo>
                  <a:pt x="917869" y="77256"/>
                </a:lnTo>
                <a:lnTo>
                  <a:pt x="916726" y="80304"/>
                </a:lnTo>
                <a:lnTo>
                  <a:pt x="915456" y="83225"/>
                </a:lnTo>
                <a:close/>
              </a:path>
              <a:path w="1262039" h="688621">
                <a:moveTo>
                  <a:pt x="952413" y="114721"/>
                </a:moveTo>
                <a:lnTo>
                  <a:pt x="937935" y="121960"/>
                </a:lnTo>
                <a:lnTo>
                  <a:pt x="996355" y="237911"/>
                </a:lnTo>
                <a:lnTo>
                  <a:pt x="1010833" y="230545"/>
                </a:lnTo>
                <a:lnTo>
                  <a:pt x="952413" y="114721"/>
                </a:lnTo>
                <a:close/>
              </a:path>
              <a:path w="1262039" h="688621">
                <a:moveTo>
                  <a:pt x="1109901" y="140960"/>
                </a:moveTo>
                <a:lnTo>
                  <a:pt x="1108877" y="152059"/>
                </a:lnTo>
                <a:lnTo>
                  <a:pt x="1105310" y="161574"/>
                </a:lnTo>
                <a:lnTo>
                  <a:pt x="1097436" y="171437"/>
                </a:lnTo>
                <a:lnTo>
                  <a:pt x="1085763" y="179237"/>
                </a:lnTo>
                <a:lnTo>
                  <a:pt x="1073569" y="183692"/>
                </a:lnTo>
                <a:lnTo>
                  <a:pt x="1061509" y="184532"/>
                </a:lnTo>
                <a:lnTo>
                  <a:pt x="1049822" y="181650"/>
                </a:lnTo>
                <a:lnTo>
                  <a:pt x="1048455" y="181047"/>
                </a:lnTo>
                <a:lnTo>
                  <a:pt x="1038314" y="174652"/>
                </a:lnTo>
                <a:lnTo>
                  <a:pt x="1029498" y="165421"/>
                </a:lnTo>
                <a:lnTo>
                  <a:pt x="1022009" y="153329"/>
                </a:lnTo>
                <a:lnTo>
                  <a:pt x="1022974" y="183025"/>
                </a:lnTo>
                <a:lnTo>
                  <a:pt x="1032677" y="190823"/>
                </a:lnTo>
                <a:lnTo>
                  <a:pt x="1043599" y="196509"/>
                </a:lnTo>
                <a:lnTo>
                  <a:pt x="1055643" y="199819"/>
                </a:lnTo>
                <a:lnTo>
                  <a:pt x="1067588" y="200241"/>
                </a:lnTo>
                <a:lnTo>
                  <a:pt x="1079791" y="197945"/>
                </a:lnTo>
                <a:lnTo>
                  <a:pt x="1092240" y="192953"/>
                </a:lnTo>
                <a:lnTo>
                  <a:pt x="1102528" y="186782"/>
                </a:lnTo>
                <a:lnTo>
                  <a:pt x="1112319" y="178018"/>
                </a:lnTo>
                <a:lnTo>
                  <a:pt x="1109901" y="140960"/>
                </a:lnTo>
                <a:close/>
              </a:path>
              <a:path w="1262039" h="688621">
                <a:moveTo>
                  <a:pt x="999784" y="107863"/>
                </a:moveTo>
                <a:lnTo>
                  <a:pt x="998719" y="111964"/>
                </a:lnTo>
                <a:lnTo>
                  <a:pt x="997380" y="123432"/>
                </a:lnTo>
                <a:lnTo>
                  <a:pt x="998317" y="135364"/>
                </a:lnTo>
                <a:lnTo>
                  <a:pt x="1001531" y="147779"/>
                </a:lnTo>
                <a:lnTo>
                  <a:pt x="1007023" y="160695"/>
                </a:lnTo>
                <a:lnTo>
                  <a:pt x="1014491" y="173117"/>
                </a:lnTo>
                <a:lnTo>
                  <a:pt x="1022974" y="183025"/>
                </a:lnTo>
                <a:lnTo>
                  <a:pt x="1022009" y="153329"/>
                </a:lnTo>
                <a:lnTo>
                  <a:pt x="1019590" y="148127"/>
                </a:lnTo>
                <a:lnTo>
                  <a:pt x="1015334" y="135359"/>
                </a:lnTo>
                <a:lnTo>
                  <a:pt x="1013890" y="123412"/>
                </a:lnTo>
                <a:lnTo>
                  <a:pt x="1015278" y="112308"/>
                </a:lnTo>
                <a:lnTo>
                  <a:pt x="1019320" y="102248"/>
                </a:lnTo>
                <a:lnTo>
                  <a:pt x="1027258" y="92399"/>
                </a:lnTo>
                <a:lnTo>
                  <a:pt x="1038646" y="84749"/>
                </a:lnTo>
                <a:lnTo>
                  <a:pt x="1050092" y="80425"/>
                </a:lnTo>
                <a:lnTo>
                  <a:pt x="1062165" y="79396"/>
                </a:lnTo>
                <a:lnTo>
                  <a:pt x="1073698" y="82209"/>
                </a:lnTo>
                <a:lnTo>
                  <a:pt x="1085444" y="89783"/>
                </a:lnTo>
                <a:lnTo>
                  <a:pt x="1093991" y="99434"/>
                </a:lnTo>
                <a:lnTo>
                  <a:pt x="1101638" y="112181"/>
                </a:lnTo>
                <a:lnTo>
                  <a:pt x="1103514" y="116104"/>
                </a:lnTo>
                <a:lnTo>
                  <a:pt x="1108113" y="128967"/>
                </a:lnTo>
                <a:lnTo>
                  <a:pt x="1109901" y="140960"/>
                </a:lnTo>
                <a:lnTo>
                  <a:pt x="1112319" y="178018"/>
                </a:lnTo>
                <a:lnTo>
                  <a:pt x="1119482" y="167705"/>
                </a:lnTo>
                <a:lnTo>
                  <a:pt x="1123990" y="155869"/>
                </a:lnTo>
                <a:lnTo>
                  <a:pt x="1124553" y="153516"/>
                </a:lnTo>
                <a:lnTo>
                  <a:pt x="1125966" y="141793"/>
                </a:lnTo>
                <a:lnTo>
                  <a:pt x="1125136" y="129769"/>
                </a:lnTo>
                <a:lnTo>
                  <a:pt x="1122064" y="117443"/>
                </a:lnTo>
                <a:lnTo>
                  <a:pt x="1116751" y="104815"/>
                </a:lnTo>
                <a:lnTo>
                  <a:pt x="1108266" y="90684"/>
                </a:lnTo>
                <a:lnTo>
                  <a:pt x="1099755" y="80677"/>
                </a:lnTo>
                <a:lnTo>
                  <a:pt x="1090264" y="72942"/>
                </a:lnTo>
                <a:lnTo>
                  <a:pt x="1079794" y="67477"/>
                </a:lnTo>
                <a:lnTo>
                  <a:pt x="1068903" y="64430"/>
                </a:lnTo>
                <a:lnTo>
                  <a:pt x="1056967" y="63846"/>
                </a:lnTo>
                <a:lnTo>
                  <a:pt x="1044761" y="66043"/>
                </a:lnTo>
                <a:lnTo>
                  <a:pt x="1032296" y="71033"/>
                </a:lnTo>
                <a:lnTo>
                  <a:pt x="1021842" y="77271"/>
                </a:lnTo>
                <a:lnTo>
                  <a:pt x="1012074" y="85919"/>
                </a:lnTo>
                <a:lnTo>
                  <a:pt x="1004725" y="96121"/>
                </a:lnTo>
                <a:lnTo>
                  <a:pt x="999784" y="107863"/>
                </a:lnTo>
                <a:close/>
              </a:path>
              <a:path w="1262039" h="688621">
                <a:moveTo>
                  <a:pt x="1135039" y="48046"/>
                </a:moveTo>
                <a:lnTo>
                  <a:pt x="1135923" y="41842"/>
                </a:lnTo>
                <a:lnTo>
                  <a:pt x="1128054" y="26202"/>
                </a:lnTo>
                <a:lnTo>
                  <a:pt x="1113449" y="33568"/>
                </a:lnTo>
                <a:lnTo>
                  <a:pt x="1171869" y="149392"/>
                </a:lnTo>
                <a:lnTo>
                  <a:pt x="1138214" y="46395"/>
                </a:lnTo>
                <a:lnTo>
                  <a:pt x="1135923" y="41842"/>
                </a:lnTo>
                <a:lnTo>
                  <a:pt x="1135039" y="48046"/>
                </a:lnTo>
                <a:close/>
              </a:path>
              <a:path w="1262039" h="688621">
                <a:moveTo>
                  <a:pt x="1138214" y="46395"/>
                </a:moveTo>
                <a:lnTo>
                  <a:pt x="1171869" y="149392"/>
                </a:lnTo>
                <a:lnTo>
                  <a:pt x="1186347" y="142026"/>
                </a:lnTo>
                <a:lnTo>
                  <a:pt x="1153073" y="75732"/>
                </a:lnTo>
                <a:lnTo>
                  <a:pt x="1149619" y="67404"/>
                </a:lnTo>
                <a:lnTo>
                  <a:pt x="1147418" y="55239"/>
                </a:lnTo>
                <a:lnTo>
                  <a:pt x="1148755" y="43220"/>
                </a:lnTo>
                <a:lnTo>
                  <a:pt x="1150431" y="38118"/>
                </a:lnTo>
                <a:lnTo>
                  <a:pt x="1157284" y="27381"/>
                </a:lnTo>
                <a:lnTo>
                  <a:pt x="1167932" y="19598"/>
                </a:lnTo>
                <a:lnTo>
                  <a:pt x="1177681" y="16344"/>
                </a:lnTo>
                <a:lnTo>
                  <a:pt x="1187623" y="16926"/>
                </a:lnTo>
                <a:lnTo>
                  <a:pt x="1196949" y="21756"/>
                </a:lnTo>
                <a:lnTo>
                  <a:pt x="1205666" y="30821"/>
                </a:lnTo>
                <a:lnTo>
                  <a:pt x="1213779" y="44109"/>
                </a:lnTo>
                <a:lnTo>
                  <a:pt x="1247561" y="111165"/>
                </a:lnTo>
                <a:lnTo>
                  <a:pt x="1262039" y="103926"/>
                </a:lnTo>
                <a:lnTo>
                  <a:pt x="1226733" y="33822"/>
                </a:lnTo>
                <a:lnTo>
                  <a:pt x="1224762" y="30041"/>
                </a:lnTo>
                <a:lnTo>
                  <a:pt x="1216981" y="18224"/>
                </a:lnTo>
                <a:lnTo>
                  <a:pt x="1208218" y="9290"/>
                </a:lnTo>
                <a:lnTo>
                  <a:pt x="1198539" y="3215"/>
                </a:lnTo>
                <a:lnTo>
                  <a:pt x="1187333" y="0"/>
                </a:lnTo>
                <a:lnTo>
                  <a:pt x="1175329" y="632"/>
                </a:lnTo>
                <a:lnTo>
                  <a:pt x="1162725" y="5120"/>
                </a:lnTo>
                <a:lnTo>
                  <a:pt x="1150677" y="13098"/>
                </a:lnTo>
                <a:lnTo>
                  <a:pt x="1142186" y="22844"/>
                </a:lnTo>
                <a:lnTo>
                  <a:pt x="1136970" y="34497"/>
                </a:lnTo>
                <a:lnTo>
                  <a:pt x="1135923" y="41842"/>
                </a:lnTo>
                <a:lnTo>
                  <a:pt x="1138214" y="46395"/>
                </a:lnTo>
                <a:close/>
              </a:path>
              <a:path w="1262039" h="688621">
                <a:moveTo>
                  <a:pt x="236743" y="598847"/>
                </a:moveTo>
                <a:lnTo>
                  <a:pt x="237403" y="595543"/>
                </a:lnTo>
                <a:lnTo>
                  <a:pt x="234101" y="597067"/>
                </a:lnTo>
                <a:lnTo>
                  <a:pt x="236743" y="598847"/>
                </a:lnTo>
                <a:close/>
              </a:path>
              <a:path w="1262039" h="688621">
                <a:moveTo>
                  <a:pt x="133297" y="657117"/>
                </a:moveTo>
                <a:lnTo>
                  <a:pt x="121198" y="664504"/>
                </a:lnTo>
                <a:lnTo>
                  <a:pt x="117510" y="666239"/>
                </a:lnTo>
                <a:lnTo>
                  <a:pt x="105227" y="670404"/>
                </a:lnTo>
                <a:lnTo>
                  <a:pt x="93096" y="672011"/>
                </a:lnTo>
                <a:lnTo>
                  <a:pt x="81109" y="671061"/>
                </a:lnTo>
                <a:lnTo>
                  <a:pt x="69255" y="667552"/>
                </a:lnTo>
                <a:lnTo>
                  <a:pt x="62905" y="683427"/>
                </a:lnTo>
                <a:lnTo>
                  <a:pt x="68065" y="685247"/>
                </a:lnTo>
                <a:lnTo>
                  <a:pt x="79853" y="687928"/>
                </a:lnTo>
                <a:lnTo>
                  <a:pt x="91814" y="688621"/>
                </a:lnTo>
                <a:lnTo>
                  <a:pt x="103944" y="687322"/>
                </a:lnTo>
                <a:lnTo>
                  <a:pt x="116238" y="684026"/>
                </a:lnTo>
                <a:lnTo>
                  <a:pt x="128691" y="678728"/>
                </a:lnTo>
                <a:lnTo>
                  <a:pt x="143894" y="669337"/>
                </a:lnTo>
                <a:lnTo>
                  <a:pt x="153749" y="660692"/>
                </a:lnTo>
                <a:lnTo>
                  <a:pt x="161784" y="650912"/>
                </a:lnTo>
                <a:lnTo>
                  <a:pt x="167996" y="639992"/>
                </a:lnTo>
                <a:lnTo>
                  <a:pt x="172379" y="627928"/>
                </a:lnTo>
                <a:lnTo>
                  <a:pt x="174586" y="616497"/>
                </a:lnTo>
                <a:lnTo>
                  <a:pt x="175161" y="604899"/>
                </a:lnTo>
                <a:lnTo>
                  <a:pt x="174143" y="592957"/>
                </a:lnTo>
                <a:lnTo>
                  <a:pt x="171524" y="580667"/>
                </a:lnTo>
                <a:lnTo>
                  <a:pt x="167297" y="568026"/>
                </a:lnTo>
                <a:lnTo>
                  <a:pt x="161457" y="555030"/>
                </a:lnTo>
                <a:lnTo>
                  <a:pt x="158501" y="549492"/>
                </a:lnTo>
                <a:lnTo>
                  <a:pt x="151012" y="537795"/>
                </a:lnTo>
                <a:lnTo>
                  <a:pt x="142625" y="527700"/>
                </a:lnTo>
                <a:lnTo>
                  <a:pt x="133324" y="519207"/>
                </a:lnTo>
                <a:lnTo>
                  <a:pt x="123096" y="512315"/>
                </a:lnTo>
                <a:lnTo>
                  <a:pt x="111927" y="507024"/>
                </a:lnTo>
                <a:lnTo>
                  <a:pt x="96493" y="502773"/>
                </a:lnTo>
                <a:lnTo>
                  <a:pt x="84472" y="501834"/>
                </a:lnTo>
                <a:lnTo>
                  <a:pt x="72369" y="502946"/>
                </a:lnTo>
                <a:lnTo>
                  <a:pt x="60185" y="506114"/>
                </a:lnTo>
                <a:lnTo>
                  <a:pt x="47919" y="511342"/>
                </a:lnTo>
                <a:lnTo>
                  <a:pt x="31188" y="521719"/>
                </a:lnTo>
                <a:lnTo>
                  <a:pt x="21381" y="530432"/>
                </a:lnTo>
                <a:lnTo>
                  <a:pt x="13408" y="540214"/>
                </a:lnTo>
                <a:lnTo>
                  <a:pt x="7268" y="551078"/>
                </a:lnTo>
                <a:lnTo>
                  <a:pt x="2961" y="563031"/>
                </a:lnTo>
                <a:lnTo>
                  <a:pt x="794" y="573657"/>
                </a:lnTo>
                <a:lnTo>
                  <a:pt x="0" y="585387"/>
                </a:lnTo>
                <a:lnTo>
                  <a:pt x="818" y="597371"/>
                </a:lnTo>
                <a:lnTo>
                  <a:pt x="3255" y="609615"/>
                </a:lnTo>
                <a:lnTo>
                  <a:pt x="7312" y="622127"/>
                </a:lnTo>
                <a:lnTo>
                  <a:pt x="12994" y="634913"/>
                </a:lnTo>
                <a:lnTo>
                  <a:pt x="16304" y="641047"/>
                </a:lnTo>
                <a:lnTo>
                  <a:pt x="17648" y="590543"/>
                </a:lnTo>
                <a:lnTo>
                  <a:pt x="17708" y="578672"/>
                </a:lnTo>
                <a:lnTo>
                  <a:pt x="19725" y="567095"/>
                </a:lnTo>
                <a:lnTo>
                  <a:pt x="25269" y="552990"/>
                </a:lnTo>
                <a:lnTo>
                  <a:pt x="32427" y="542480"/>
                </a:lnTo>
                <a:lnTo>
                  <a:pt x="41755" y="533632"/>
                </a:lnTo>
                <a:lnTo>
                  <a:pt x="53253" y="526455"/>
                </a:lnTo>
                <a:lnTo>
                  <a:pt x="57483" y="524447"/>
                </a:lnTo>
                <a:lnTo>
                  <a:pt x="69904" y="520162"/>
                </a:lnTo>
                <a:lnTo>
                  <a:pt x="82054" y="518418"/>
                </a:lnTo>
                <a:lnTo>
                  <a:pt x="93942" y="519207"/>
                </a:lnTo>
                <a:lnTo>
                  <a:pt x="105577" y="522518"/>
                </a:lnTo>
                <a:lnTo>
                  <a:pt x="112285" y="525667"/>
                </a:lnTo>
                <a:lnTo>
                  <a:pt x="122117" y="532288"/>
                </a:lnTo>
                <a:lnTo>
                  <a:pt x="131134" y="540987"/>
                </a:lnTo>
                <a:lnTo>
                  <a:pt x="139336" y="551780"/>
                </a:lnTo>
                <a:lnTo>
                  <a:pt x="146725" y="564682"/>
                </a:lnTo>
                <a:lnTo>
                  <a:pt x="152024" y="576580"/>
                </a:lnTo>
                <a:lnTo>
                  <a:pt x="156030" y="589239"/>
                </a:lnTo>
                <a:lnTo>
                  <a:pt x="158069" y="601352"/>
                </a:lnTo>
                <a:lnTo>
                  <a:pt x="158143" y="612932"/>
                </a:lnTo>
                <a:lnTo>
                  <a:pt x="156250" y="623991"/>
                </a:lnTo>
                <a:lnTo>
                  <a:pt x="155464" y="626680"/>
                </a:lnTo>
                <a:lnTo>
                  <a:pt x="150431" y="638185"/>
                </a:lnTo>
                <a:lnTo>
                  <a:pt x="143042" y="648338"/>
                </a:lnTo>
                <a:lnTo>
                  <a:pt x="133297" y="657117"/>
                </a:lnTo>
                <a:close/>
              </a:path>
              <a:path w="1262039" h="688621">
                <a:moveTo>
                  <a:pt x="69255" y="667552"/>
                </a:moveTo>
                <a:lnTo>
                  <a:pt x="62648" y="664420"/>
                </a:lnTo>
                <a:lnTo>
                  <a:pt x="52673" y="657733"/>
                </a:lnTo>
                <a:lnTo>
                  <a:pt x="43591" y="649057"/>
                </a:lnTo>
                <a:lnTo>
                  <a:pt x="35402" y="638400"/>
                </a:lnTo>
                <a:lnTo>
                  <a:pt x="28107" y="625769"/>
                </a:lnTo>
                <a:lnTo>
                  <a:pt x="23400" y="615164"/>
                </a:lnTo>
                <a:lnTo>
                  <a:pt x="19545" y="602707"/>
                </a:lnTo>
                <a:lnTo>
                  <a:pt x="17648" y="590543"/>
                </a:lnTo>
                <a:lnTo>
                  <a:pt x="16304" y="641047"/>
                </a:lnTo>
                <a:lnTo>
                  <a:pt x="23848" y="652646"/>
                </a:lnTo>
                <a:lnTo>
                  <a:pt x="32281" y="662679"/>
                </a:lnTo>
                <a:lnTo>
                  <a:pt x="41601" y="671150"/>
                </a:lnTo>
                <a:lnTo>
                  <a:pt x="51809" y="678065"/>
                </a:lnTo>
                <a:lnTo>
                  <a:pt x="62905" y="683427"/>
                </a:lnTo>
                <a:lnTo>
                  <a:pt x="69255" y="667552"/>
                </a:lnTo>
                <a:close/>
              </a:path>
              <a:path w="1262039" h="688621">
                <a:moveTo>
                  <a:pt x="197271" y="524169"/>
                </a:moveTo>
                <a:lnTo>
                  <a:pt x="198065" y="517432"/>
                </a:lnTo>
                <a:lnTo>
                  <a:pt x="189016" y="499531"/>
                </a:lnTo>
                <a:lnTo>
                  <a:pt x="174411" y="506770"/>
                </a:lnTo>
                <a:lnTo>
                  <a:pt x="258739" y="673902"/>
                </a:lnTo>
                <a:lnTo>
                  <a:pt x="234101" y="597067"/>
                </a:lnTo>
                <a:lnTo>
                  <a:pt x="222417" y="565825"/>
                </a:lnTo>
                <a:lnTo>
                  <a:pt x="215305" y="551855"/>
                </a:lnTo>
                <a:lnTo>
                  <a:pt x="211498" y="542093"/>
                </a:lnTo>
                <a:lnTo>
                  <a:pt x="200573" y="522391"/>
                </a:lnTo>
                <a:lnTo>
                  <a:pt x="198749" y="511632"/>
                </a:lnTo>
                <a:lnTo>
                  <a:pt x="198065" y="517432"/>
                </a:lnTo>
                <a:lnTo>
                  <a:pt x="197271" y="524169"/>
                </a:lnTo>
                <a:close/>
              </a:path>
              <a:path w="1262039" h="688621">
                <a:moveTo>
                  <a:pt x="234101" y="597067"/>
                </a:moveTo>
                <a:lnTo>
                  <a:pt x="258739" y="673902"/>
                </a:lnTo>
                <a:lnTo>
                  <a:pt x="273217" y="666663"/>
                </a:lnTo>
                <a:lnTo>
                  <a:pt x="239798" y="600301"/>
                </a:lnTo>
                <a:lnTo>
                  <a:pt x="247982" y="604193"/>
                </a:lnTo>
                <a:lnTo>
                  <a:pt x="259577" y="606216"/>
                </a:lnTo>
                <a:lnTo>
                  <a:pt x="271509" y="604935"/>
                </a:lnTo>
                <a:lnTo>
                  <a:pt x="283758" y="600369"/>
                </a:lnTo>
                <a:lnTo>
                  <a:pt x="292028" y="595373"/>
                </a:lnTo>
                <a:lnTo>
                  <a:pt x="301585" y="586602"/>
                </a:lnTo>
                <a:lnTo>
                  <a:pt x="308443" y="575911"/>
                </a:lnTo>
                <a:lnTo>
                  <a:pt x="312587" y="563285"/>
                </a:lnTo>
                <a:lnTo>
                  <a:pt x="313397" y="558382"/>
                </a:lnTo>
                <a:lnTo>
                  <a:pt x="313848" y="546698"/>
                </a:lnTo>
                <a:lnTo>
                  <a:pt x="312290" y="534652"/>
                </a:lnTo>
                <a:lnTo>
                  <a:pt x="308735" y="522234"/>
                </a:lnTo>
                <a:lnTo>
                  <a:pt x="303189" y="509437"/>
                </a:lnTo>
                <a:lnTo>
                  <a:pt x="297423" y="499302"/>
                </a:lnTo>
                <a:lnTo>
                  <a:pt x="289287" y="488722"/>
                </a:lnTo>
                <a:lnTo>
                  <a:pt x="280122" y="480468"/>
                </a:lnTo>
                <a:lnTo>
                  <a:pt x="269915" y="474512"/>
                </a:lnTo>
                <a:lnTo>
                  <a:pt x="263746" y="472214"/>
                </a:lnTo>
                <a:lnTo>
                  <a:pt x="251954" y="470440"/>
                </a:lnTo>
                <a:lnTo>
                  <a:pt x="239823" y="471932"/>
                </a:lnTo>
                <a:lnTo>
                  <a:pt x="227370" y="476671"/>
                </a:lnTo>
                <a:lnTo>
                  <a:pt x="223303" y="478908"/>
                </a:lnTo>
                <a:lnTo>
                  <a:pt x="213184" y="486759"/>
                </a:lnTo>
                <a:lnTo>
                  <a:pt x="205272" y="496737"/>
                </a:lnTo>
                <a:lnTo>
                  <a:pt x="198749" y="511632"/>
                </a:lnTo>
                <a:lnTo>
                  <a:pt x="200573" y="522391"/>
                </a:lnTo>
                <a:lnTo>
                  <a:pt x="211498" y="542093"/>
                </a:lnTo>
                <a:lnTo>
                  <a:pt x="209566" y="529878"/>
                </a:lnTo>
                <a:lnTo>
                  <a:pt x="210733" y="517565"/>
                </a:lnTo>
                <a:lnTo>
                  <a:pt x="213794" y="508815"/>
                </a:lnTo>
                <a:lnTo>
                  <a:pt x="221366" y="498728"/>
                </a:lnTo>
                <a:lnTo>
                  <a:pt x="232831" y="490895"/>
                </a:lnTo>
                <a:lnTo>
                  <a:pt x="239062" y="488385"/>
                </a:lnTo>
                <a:lnTo>
                  <a:pt x="251159" y="486968"/>
                </a:lnTo>
                <a:lnTo>
                  <a:pt x="263184" y="490133"/>
                </a:lnTo>
                <a:lnTo>
                  <a:pt x="272100" y="495799"/>
                </a:lnTo>
                <a:lnTo>
                  <a:pt x="280801" y="504960"/>
                </a:lnTo>
                <a:lnTo>
                  <a:pt x="288330" y="517184"/>
                </a:lnTo>
                <a:lnTo>
                  <a:pt x="291237" y="523367"/>
                </a:lnTo>
                <a:lnTo>
                  <a:pt x="295616" y="536056"/>
                </a:lnTo>
                <a:lnTo>
                  <a:pt x="297514" y="548037"/>
                </a:lnTo>
                <a:lnTo>
                  <a:pt x="296966" y="559348"/>
                </a:lnTo>
                <a:lnTo>
                  <a:pt x="294783" y="567535"/>
                </a:lnTo>
                <a:lnTo>
                  <a:pt x="288202" y="578539"/>
                </a:lnTo>
                <a:lnTo>
                  <a:pt x="277916" y="586399"/>
                </a:lnTo>
                <a:lnTo>
                  <a:pt x="270248" y="589408"/>
                </a:lnTo>
                <a:lnTo>
                  <a:pt x="258130" y="590873"/>
                </a:lnTo>
                <a:lnTo>
                  <a:pt x="246166" y="588177"/>
                </a:lnTo>
                <a:lnTo>
                  <a:pt x="239613" y="584913"/>
                </a:lnTo>
                <a:lnTo>
                  <a:pt x="229846" y="576836"/>
                </a:lnTo>
                <a:lnTo>
                  <a:pt x="222417" y="565825"/>
                </a:lnTo>
                <a:lnTo>
                  <a:pt x="234101" y="597067"/>
                </a:lnTo>
                <a:lnTo>
                  <a:pt x="237403" y="595543"/>
                </a:lnTo>
                <a:lnTo>
                  <a:pt x="236743" y="598847"/>
                </a:lnTo>
                <a:lnTo>
                  <a:pt x="234101" y="597067"/>
                </a:lnTo>
                <a:close/>
              </a:path>
              <a:path w="1262039" h="688621">
                <a:moveTo>
                  <a:pt x="322874" y="431967"/>
                </a:moveTo>
                <a:lnTo>
                  <a:pt x="306618" y="399709"/>
                </a:lnTo>
                <a:lnTo>
                  <a:pt x="303316" y="402249"/>
                </a:lnTo>
                <a:lnTo>
                  <a:pt x="300903" y="404154"/>
                </a:lnTo>
                <a:lnTo>
                  <a:pt x="297855" y="407202"/>
                </a:lnTo>
                <a:lnTo>
                  <a:pt x="294172" y="411012"/>
                </a:lnTo>
                <a:lnTo>
                  <a:pt x="308396" y="439333"/>
                </a:lnTo>
                <a:lnTo>
                  <a:pt x="288457" y="449366"/>
                </a:lnTo>
                <a:lnTo>
                  <a:pt x="295188" y="462955"/>
                </a:lnTo>
                <a:lnTo>
                  <a:pt x="315254" y="452795"/>
                </a:lnTo>
                <a:lnTo>
                  <a:pt x="351830" y="525566"/>
                </a:lnTo>
                <a:lnTo>
                  <a:pt x="355107" y="531374"/>
                </a:lnTo>
                <a:lnTo>
                  <a:pt x="363400" y="541409"/>
                </a:lnTo>
                <a:lnTo>
                  <a:pt x="372776" y="546833"/>
                </a:lnTo>
                <a:lnTo>
                  <a:pt x="383261" y="547649"/>
                </a:lnTo>
                <a:lnTo>
                  <a:pt x="394883" y="543854"/>
                </a:lnTo>
                <a:lnTo>
                  <a:pt x="399709" y="541314"/>
                </a:lnTo>
                <a:lnTo>
                  <a:pt x="404662" y="536996"/>
                </a:lnTo>
                <a:lnTo>
                  <a:pt x="409615" y="530646"/>
                </a:lnTo>
                <a:lnTo>
                  <a:pt x="403011" y="517819"/>
                </a:lnTo>
                <a:lnTo>
                  <a:pt x="397677" y="523788"/>
                </a:lnTo>
                <a:lnTo>
                  <a:pt x="393105" y="527852"/>
                </a:lnTo>
                <a:lnTo>
                  <a:pt x="389422" y="529757"/>
                </a:lnTo>
                <a:lnTo>
                  <a:pt x="384342" y="532297"/>
                </a:lnTo>
                <a:lnTo>
                  <a:pt x="380151" y="532551"/>
                </a:lnTo>
                <a:lnTo>
                  <a:pt x="376595" y="530646"/>
                </a:lnTo>
                <a:lnTo>
                  <a:pt x="373039" y="528741"/>
                </a:lnTo>
                <a:lnTo>
                  <a:pt x="369483" y="524169"/>
                </a:lnTo>
                <a:lnTo>
                  <a:pt x="365800" y="516930"/>
                </a:lnTo>
                <a:lnTo>
                  <a:pt x="329732" y="445556"/>
                </a:lnTo>
                <a:lnTo>
                  <a:pt x="359196" y="430697"/>
                </a:lnTo>
                <a:lnTo>
                  <a:pt x="352338" y="417108"/>
                </a:lnTo>
                <a:lnTo>
                  <a:pt x="322874" y="431967"/>
                </a:lnTo>
                <a:close/>
              </a:path>
              <a:path w="1262039" h="688621">
                <a:moveTo>
                  <a:pt x="350687" y="367959"/>
                </a:moveTo>
                <a:lnTo>
                  <a:pt x="350941" y="371007"/>
                </a:lnTo>
                <a:lnTo>
                  <a:pt x="352465" y="374055"/>
                </a:lnTo>
                <a:lnTo>
                  <a:pt x="353989" y="377103"/>
                </a:lnTo>
                <a:lnTo>
                  <a:pt x="356402" y="379262"/>
                </a:lnTo>
                <a:lnTo>
                  <a:pt x="359450" y="380151"/>
                </a:lnTo>
                <a:lnTo>
                  <a:pt x="362625" y="381040"/>
                </a:lnTo>
                <a:lnTo>
                  <a:pt x="365546" y="380913"/>
                </a:lnTo>
                <a:lnTo>
                  <a:pt x="368340" y="379389"/>
                </a:lnTo>
                <a:lnTo>
                  <a:pt x="371388" y="377992"/>
                </a:lnTo>
                <a:lnTo>
                  <a:pt x="373293" y="375579"/>
                </a:lnTo>
                <a:lnTo>
                  <a:pt x="374436" y="372404"/>
                </a:lnTo>
                <a:lnTo>
                  <a:pt x="375452" y="369229"/>
                </a:lnTo>
                <a:lnTo>
                  <a:pt x="375198" y="366181"/>
                </a:lnTo>
                <a:lnTo>
                  <a:pt x="373801" y="363260"/>
                </a:lnTo>
                <a:lnTo>
                  <a:pt x="372150" y="360212"/>
                </a:lnTo>
                <a:lnTo>
                  <a:pt x="369864" y="358307"/>
                </a:lnTo>
                <a:lnTo>
                  <a:pt x="366689" y="357545"/>
                </a:lnTo>
                <a:lnTo>
                  <a:pt x="363514" y="356783"/>
                </a:lnTo>
                <a:lnTo>
                  <a:pt x="360593" y="357037"/>
                </a:lnTo>
                <a:lnTo>
                  <a:pt x="357799" y="358434"/>
                </a:lnTo>
                <a:lnTo>
                  <a:pt x="355132" y="359831"/>
                </a:lnTo>
                <a:lnTo>
                  <a:pt x="353100" y="361990"/>
                </a:lnTo>
                <a:lnTo>
                  <a:pt x="351957" y="364911"/>
                </a:lnTo>
                <a:lnTo>
                  <a:pt x="350687" y="367959"/>
                </a:lnTo>
                <a:close/>
              </a:path>
              <a:path w="1262039" h="688621">
                <a:moveTo>
                  <a:pt x="387644" y="399328"/>
                </a:moveTo>
                <a:lnTo>
                  <a:pt x="373166" y="406694"/>
                </a:lnTo>
                <a:lnTo>
                  <a:pt x="431586" y="522518"/>
                </a:lnTo>
                <a:lnTo>
                  <a:pt x="446064" y="515152"/>
                </a:lnTo>
                <a:lnTo>
                  <a:pt x="387644" y="399328"/>
                </a:lnTo>
                <a:close/>
              </a:path>
              <a:path w="1262039" h="688621">
                <a:moveTo>
                  <a:pt x="440095" y="396153"/>
                </a:moveTo>
                <a:lnTo>
                  <a:pt x="441052" y="390067"/>
                </a:lnTo>
                <a:lnTo>
                  <a:pt x="433999" y="375960"/>
                </a:lnTo>
                <a:lnTo>
                  <a:pt x="419394" y="383326"/>
                </a:lnTo>
                <a:lnTo>
                  <a:pt x="477814" y="499150"/>
                </a:lnTo>
                <a:lnTo>
                  <a:pt x="443270" y="394502"/>
                </a:lnTo>
                <a:lnTo>
                  <a:pt x="441052" y="390067"/>
                </a:lnTo>
                <a:lnTo>
                  <a:pt x="440095" y="3961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51710" y="4052695"/>
            <a:ext cx="169657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Descriptive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34203" y="3234230"/>
            <a:ext cx="162098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Predictive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18037" y="2355260"/>
            <a:ext cx="1762141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Prescriptive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619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maginate3d.com/wp-content/uploads/2017/09/2017-Volvo-S90-Interior-Cockpit-Images.jpg">
            <a:extLst>
              <a:ext uri="{FF2B5EF4-FFF2-40B4-BE49-F238E27FC236}">
                <a16:creationId xmlns:a16="http://schemas.microsoft.com/office/drawing/2014/main" id="{5B106750-FBB5-436F-92BB-743B84E6D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0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B71FAE-B1F1-4BBA-AFCD-BE598DCB77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929" y="0"/>
            <a:ext cx="1358140" cy="405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9144C-0D2A-4353-A33D-B858080293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444"/>
          <a:stretch/>
        </p:blipFill>
        <p:spPr>
          <a:xfrm>
            <a:off x="5567148" y="2341846"/>
            <a:ext cx="1142128" cy="1005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750BA-95CD-45D5-853D-0AF29FBDF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860" y="3374136"/>
            <a:ext cx="1125935" cy="3664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3A38D0C-9A55-4925-948D-1C9F63B2CFED}"/>
              </a:ext>
            </a:extLst>
          </p:cNvPr>
          <p:cNvGrpSpPr/>
          <p:nvPr/>
        </p:nvGrpSpPr>
        <p:grpSpPr>
          <a:xfrm>
            <a:off x="7167020" y="202561"/>
            <a:ext cx="3473513" cy="664226"/>
            <a:chOff x="7167020" y="202561"/>
            <a:chExt cx="3473513" cy="6642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ABE9CF-622D-47DD-8838-4CABB93BDE77}"/>
                </a:ext>
              </a:extLst>
            </p:cNvPr>
            <p:cNvSpPr txBox="1"/>
            <p:nvPr/>
          </p:nvSpPr>
          <p:spPr>
            <a:xfrm>
              <a:off x="7664334" y="405122"/>
              <a:ext cx="2976199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Descriptive Analytics</a:t>
              </a:r>
            </a:p>
          </p:txBody>
        </p: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D58DA50B-4FD5-42AE-AC27-3712F0D210BF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>
              <a:off x="7167020" y="202561"/>
              <a:ext cx="497315" cy="43339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tailEnd type="triangle"/>
            </a:ln>
            <a:effectLst>
              <a:glow rad="63500">
                <a:schemeClr val="bg1">
                  <a:alpha val="4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64E9B0-1A86-4A02-A2DA-FA669AD06FD2}"/>
              </a:ext>
            </a:extLst>
          </p:cNvPr>
          <p:cNvGrpSpPr/>
          <p:nvPr/>
        </p:nvGrpSpPr>
        <p:grpSpPr>
          <a:xfrm>
            <a:off x="1599645" y="932307"/>
            <a:ext cx="2915478" cy="1409539"/>
            <a:chOff x="5869616" y="918169"/>
            <a:chExt cx="2915478" cy="14095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0E8D8E-F1CB-44A4-8A9A-B38FD8EB3B6B}"/>
                </a:ext>
              </a:extLst>
            </p:cNvPr>
            <p:cNvSpPr txBox="1"/>
            <p:nvPr/>
          </p:nvSpPr>
          <p:spPr>
            <a:xfrm>
              <a:off x="5869616" y="918169"/>
              <a:ext cx="291547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Diagnostic Analytics</a:t>
              </a:r>
            </a:p>
          </p:txBody>
        </p: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FF400C33-9D08-4DAD-90FD-B693FFFB6DAA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rot="10800000" flipH="1" flipV="1">
              <a:off x="5869616" y="1149002"/>
              <a:ext cx="1385454" cy="1178706"/>
            </a:xfrm>
            <a:prstGeom prst="curvedConnector3">
              <a:avLst>
                <a:gd name="adj1" fmla="val -16500"/>
              </a:avLst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F67E9C-7162-4E72-85B7-A840505EBB2E}"/>
              </a:ext>
            </a:extLst>
          </p:cNvPr>
          <p:cNvGrpSpPr/>
          <p:nvPr/>
        </p:nvGrpSpPr>
        <p:grpSpPr>
          <a:xfrm>
            <a:off x="2578350" y="305209"/>
            <a:ext cx="2970510" cy="495010"/>
            <a:chOff x="5780438" y="986918"/>
            <a:chExt cx="2970510" cy="4950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A9067E-DC63-4B94-A3E0-EE7E3BA55C3C}"/>
                </a:ext>
              </a:extLst>
            </p:cNvPr>
            <p:cNvSpPr txBox="1"/>
            <p:nvPr/>
          </p:nvSpPr>
          <p:spPr>
            <a:xfrm>
              <a:off x="5951912" y="1020263"/>
              <a:ext cx="2799036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Predictive Analytics</a:t>
              </a:r>
            </a:p>
          </p:txBody>
        </p:sp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F1601710-6AEC-4A33-915E-C990865174AA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rot="10800000">
              <a:off x="5780438" y="986918"/>
              <a:ext cx="171475" cy="264178"/>
            </a:xfrm>
            <a:prstGeom prst="curvedConnector2">
              <a:avLst/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8B49A7-6A1B-45F1-9178-68CB76AF4117}"/>
              </a:ext>
            </a:extLst>
          </p:cNvPr>
          <p:cNvGrpSpPr/>
          <p:nvPr/>
        </p:nvGrpSpPr>
        <p:grpSpPr>
          <a:xfrm>
            <a:off x="6534364" y="2555307"/>
            <a:ext cx="3475971" cy="461665"/>
            <a:chOff x="8689701" y="2957228"/>
            <a:chExt cx="3475971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E5D87D-4C46-4AAB-BB21-2603BE7E0596}"/>
                </a:ext>
              </a:extLst>
            </p:cNvPr>
            <p:cNvSpPr txBox="1"/>
            <p:nvPr/>
          </p:nvSpPr>
          <p:spPr>
            <a:xfrm>
              <a:off x="9044433" y="2957228"/>
              <a:ext cx="3121239" cy="46166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Prescriptive Analytics</a:t>
              </a: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CC2CDC1E-9C23-45B7-8559-18D0A156B9F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rot="10800000">
              <a:off x="8689701" y="3095723"/>
              <a:ext cx="354732" cy="9233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DD8A9EC-9EA6-4530-939F-0BFB55D2555A}"/>
              </a:ext>
            </a:extLst>
          </p:cNvPr>
          <p:cNvGrpSpPr/>
          <p:nvPr/>
        </p:nvGrpSpPr>
        <p:grpSpPr>
          <a:xfrm>
            <a:off x="6534364" y="3358092"/>
            <a:ext cx="3120938" cy="461665"/>
            <a:chOff x="8689701" y="2957228"/>
            <a:chExt cx="3120938" cy="4616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668F92-3D01-4E48-93CB-C6F48DFD0463}"/>
                </a:ext>
              </a:extLst>
            </p:cNvPr>
            <p:cNvSpPr txBox="1"/>
            <p:nvPr/>
          </p:nvSpPr>
          <p:spPr>
            <a:xfrm>
              <a:off x="9044433" y="2957228"/>
              <a:ext cx="2766206" cy="461665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Cognitive Analytics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BCB071C1-6D1D-48DD-880C-8438BEF3DD85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rot="10800000">
              <a:off x="8689701" y="3095723"/>
              <a:ext cx="354732" cy="9233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915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031" y="300534"/>
            <a:ext cx="10270415" cy="998344"/>
          </a:xfrm>
        </p:spPr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Avanade’s Modern Analytics Platform is an accelerator for Advanced Analytics via 4 simple steps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90" y="1216152"/>
            <a:ext cx="9191498" cy="3115917"/>
          </a:xfrm>
          <a:prstGeom prst="rect">
            <a:avLst/>
          </a:prstGeom>
        </p:spPr>
      </p:pic>
      <p:sp>
        <p:nvSpPr>
          <p:cNvPr id="4" name="Frame 3"/>
          <p:cNvSpPr/>
          <p:nvPr/>
        </p:nvSpPr>
        <p:spPr>
          <a:xfrm>
            <a:off x="1716770" y="4146164"/>
            <a:ext cx="2096447" cy="356247"/>
          </a:xfrm>
          <a:prstGeom prst="frame">
            <a:avLst>
              <a:gd name="adj1" fmla="val 50000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26" tIns="107541" rIns="134426" bIns="107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453">
              <a:lnSpc>
                <a:spcPct val="90000"/>
              </a:lnSpc>
            </a:pPr>
            <a:r>
              <a:rPr lang="en-US" sz="1200" b="1" cap="small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Unify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:</a:t>
            </a:r>
          </a:p>
          <a:p>
            <a:pPr algn="ctr" defTabSz="685453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Data Pipelines</a:t>
            </a:r>
          </a:p>
        </p:txBody>
      </p:sp>
      <p:sp>
        <p:nvSpPr>
          <p:cNvPr id="5" name="Frame 4"/>
          <p:cNvSpPr/>
          <p:nvPr/>
        </p:nvSpPr>
        <p:spPr>
          <a:xfrm>
            <a:off x="4216457" y="4146165"/>
            <a:ext cx="2809779" cy="356247"/>
          </a:xfrm>
          <a:prstGeom prst="frame">
            <a:avLst>
              <a:gd name="adj1" fmla="val 50000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26" tIns="107541" rIns="134426" bIns="107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453">
              <a:lnSpc>
                <a:spcPct val="90000"/>
              </a:lnSpc>
            </a:pPr>
            <a:r>
              <a:rPr lang="en-US" sz="1176" b="1" cap="small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Enrich</a:t>
            </a:r>
            <a:r>
              <a:rPr lang="en-US" sz="1176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:</a:t>
            </a:r>
            <a:br>
              <a:rPr lang="en-US" sz="1176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</a:br>
            <a:r>
              <a:rPr lang="en-US" sz="1176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Data Lake</a:t>
            </a:r>
          </a:p>
        </p:txBody>
      </p:sp>
      <p:sp>
        <p:nvSpPr>
          <p:cNvPr id="6" name="Frame 5"/>
          <p:cNvSpPr/>
          <p:nvPr/>
        </p:nvSpPr>
        <p:spPr>
          <a:xfrm>
            <a:off x="8713810" y="4153939"/>
            <a:ext cx="1696941" cy="346295"/>
          </a:xfrm>
          <a:prstGeom prst="frame">
            <a:avLst>
              <a:gd name="adj1" fmla="val 50000"/>
            </a:avLst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34426" tIns="107541" rIns="134426" bIns="10754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453">
              <a:lnSpc>
                <a:spcPct val="90000"/>
              </a:lnSpc>
            </a:pPr>
            <a:r>
              <a:rPr lang="en-US" sz="1200" b="1" cap="small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Enable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:</a:t>
            </a:r>
          </a:p>
          <a:p>
            <a:pPr algn="ctr" defTabSz="685453"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Experience</a:t>
            </a:r>
          </a:p>
        </p:txBody>
      </p:sp>
      <p:sp>
        <p:nvSpPr>
          <p:cNvPr id="7" name="Analytics Header"/>
          <p:cNvSpPr/>
          <p:nvPr/>
        </p:nvSpPr>
        <p:spPr>
          <a:xfrm>
            <a:off x="7168896" y="4156119"/>
            <a:ext cx="1463040" cy="34411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76" b="1" cap="small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Unlock</a:t>
            </a:r>
            <a:r>
              <a:rPr lang="en-US" sz="1176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:</a:t>
            </a:r>
            <a:br>
              <a:rPr lang="en-US" sz="1176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</a:br>
            <a:r>
              <a:rPr lang="en-US" sz="1176" dirty="0">
                <a:solidFill>
                  <a:schemeClr val="bg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Analytics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48437" y="3073562"/>
            <a:ext cx="386359" cy="607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69339" y="3062309"/>
            <a:ext cx="386359" cy="607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52947" y="3062315"/>
            <a:ext cx="386359" cy="607137"/>
          </a:xfrm>
          <a:prstGeom prst="rect">
            <a:avLst/>
          </a:prstGeom>
        </p:spPr>
      </p:pic>
      <p:sp>
        <p:nvSpPr>
          <p:cNvPr id="11" name="TextBox 41"/>
          <p:cNvSpPr txBox="1"/>
          <p:nvPr/>
        </p:nvSpPr>
        <p:spPr>
          <a:xfrm>
            <a:off x="1716771" y="4618181"/>
            <a:ext cx="20964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85755"/>
            <a:r>
              <a:rPr lang="en-US" sz="14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First, we UNIFY the data that matters.</a:t>
            </a:r>
          </a:p>
          <a:p>
            <a:pPr algn="ctr" defTabSz="685755"/>
            <a:r>
              <a:rPr lang="en-US" sz="14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 shatter data silos and connect your business with your customers</a:t>
            </a:r>
          </a:p>
        </p:txBody>
      </p:sp>
      <p:sp>
        <p:nvSpPr>
          <p:cNvPr id="12" name="TextBox 42"/>
          <p:cNvSpPr txBox="1"/>
          <p:nvPr/>
        </p:nvSpPr>
        <p:spPr>
          <a:xfrm>
            <a:off x="4216457" y="4634290"/>
            <a:ext cx="2809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85755"/>
            <a:r>
              <a:rPr lang="en-US" sz="14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Then, we ENRICH that data with more data from trusted 3rd party sources to expand insight</a:t>
            </a:r>
          </a:p>
        </p:txBody>
      </p:sp>
      <p:sp>
        <p:nvSpPr>
          <p:cNvPr id="13" name="TextBox 43"/>
          <p:cNvSpPr txBox="1"/>
          <p:nvPr/>
        </p:nvSpPr>
        <p:spPr>
          <a:xfrm>
            <a:off x="7026237" y="4618181"/>
            <a:ext cx="1605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85755"/>
            <a:r>
              <a:rPr lang="en-US" sz="14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That allows us to UNLOCK insights and provide them to every person and app that needs it</a:t>
            </a:r>
            <a:endParaRPr lang="en-US" sz="1400" kern="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44"/>
          <p:cNvSpPr txBox="1"/>
          <p:nvPr/>
        </p:nvSpPr>
        <p:spPr>
          <a:xfrm>
            <a:off x="8713810" y="4634291"/>
            <a:ext cx="16969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85755"/>
            <a:r>
              <a:rPr lang="en-US" sz="14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Finally, we ENABLE clients to plan and act based on insights, not guesses</a:t>
            </a:r>
            <a:endParaRPr lang="en-US" sz="1400" kern="0" dirty="0">
              <a:solidFill>
                <a:schemeClr val="bg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365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Understand the ‘big data’ concept</a:t>
            </a:r>
          </a:p>
          <a:p>
            <a:pPr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Differentiate between traditional BI and Advanced Analytics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Understand typical Big-data predictions and why and when to use them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the next 30 minutes, you will be able to…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708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60791" y="1156138"/>
            <a:ext cx="10270415" cy="4351338"/>
          </a:xfrm>
          <a:prstGeom prst="round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Why we engage in Data Analytics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The stages of Data Analytics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How it compliments traditional BI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What options we have to support business cases</a:t>
            </a:r>
          </a:p>
          <a:p>
            <a:pPr marL="0" indent="0">
              <a:buNone/>
            </a:pP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learnt so far…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4" y="2944097"/>
            <a:ext cx="2695575" cy="2695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3955" y="3122171"/>
            <a:ext cx="8731876" cy="2656046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Remember: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While big data analytics is </a:t>
            </a:r>
            <a:r>
              <a:rPr lang="en-US" sz="2000" b="1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very complex </a:t>
            </a:r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when addressed </a:t>
            </a:r>
            <a:r>
              <a:rPr lang="en-US" sz="2000" b="1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as the whole</a:t>
            </a:r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, </a:t>
            </a:r>
          </a:p>
          <a:p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individual </a:t>
            </a:r>
            <a:r>
              <a:rPr lang="en-US" sz="2000" b="1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components</a:t>
            </a:r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are </a:t>
            </a:r>
            <a:r>
              <a:rPr lang="en-US" sz="2000" b="1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simple</a:t>
            </a:r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and often </a:t>
            </a:r>
            <a:r>
              <a:rPr lang="en-US" sz="2000" b="1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organic</a:t>
            </a:r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in nature</a:t>
            </a:r>
            <a:b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</a:br>
            <a:b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</a:br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There are </a:t>
            </a:r>
            <a:r>
              <a:rPr lang="en-US" sz="2000" b="1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no single right answers </a:t>
            </a:r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to solving big data analytics problems,</a:t>
            </a:r>
          </a:p>
          <a:p>
            <a:r>
              <a:rPr lang="en-US" sz="2000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but there are a </a:t>
            </a:r>
            <a:r>
              <a:rPr lang="en-US" sz="2000" b="1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lot of wrong ones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8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73343" y="89796"/>
            <a:ext cx="10270415" cy="998344"/>
          </a:xfrm>
        </p:spPr>
        <p:txBody>
          <a:bodyPr>
            <a:normAutofit/>
          </a:bodyPr>
          <a:lstStyle/>
          <a:p>
            <a:br>
              <a:rPr lang="en-US" sz="2200" dirty="0">
                <a:solidFill>
                  <a:srgbClr val="F8622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‘Big Data’ Phenomenon</a:t>
            </a:r>
          </a:p>
        </p:txBody>
      </p:sp>
      <p:sp>
        <p:nvSpPr>
          <p:cNvPr id="97" name="Title 1"/>
          <p:cNvSpPr txBox="1">
            <a:spLocks/>
          </p:cNvSpPr>
          <p:nvPr/>
        </p:nvSpPr>
        <p:spPr>
          <a:xfrm>
            <a:off x="252047" y="71465"/>
            <a:ext cx="7931234" cy="765175"/>
          </a:xfrm>
          <a:prstGeom prst="rect">
            <a:avLst/>
          </a:prstGeom>
        </p:spPr>
        <p:txBody>
          <a:bodyPr vert="horz" lIns="91440" tIns="45720" rIns="91440" bIns="0" rtlCol="0" anchor="t" anchorCtr="0">
            <a:normAutofit/>
          </a:bodyPr>
          <a:lstStyle>
            <a:lvl1pPr algn="l" defTabSz="89620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12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98" name="TextBox 97"/>
          <p:cNvSpPr txBox="1"/>
          <p:nvPr/>
        </p:nvSpPr>
        <p:spPr>
          <a:xfrm>
            <a:off x="237394" y="6220539"/>
            <a:ext cx="8655086" cy="123111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/>
          <a:p>
            <a:pPr marL="447675" indent="-447675">
              <a:spcBef>
                <a:spcPts val="0"/>
              </a:spcBef>
            </a:pPr>
            <a:r>
              <a:rPr lang="en-GB" sz="800" kern="0" dirty="0">
                <a:solidFill>
                  <a:srgbClr val="00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Source: IDC 2011</a:t>
            </a:r>
          </a:p>
        </p:txBody>
      </p:sp>
      <p:pic>
        <p:nvPicPr>
          <p:cNvPr id="100" name="Picture 5"/>
          <p:cNvPicPr>
            <a:picLocks noChangeAspect="1" noChangeArrowheads="1"/>
          </p:cNvPicPr>
          <p:nvPr/>
        </p:nvPicPr>
        <p:blipFill rotWithShape="1">
          <a:blip r:embed="rId9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1383002" y="5061780"/>
            <a:ext cx="4519990" cy="1142566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Rounded Rectangle 100"/>
          <p:cNvSpPr/>
          <p:nvPr>
            <p:custDataLst>
              <p:tags r:id="rId1"/>
            </p:custDataLst>
          </p:nvPr>
        </p:nvSpPr>
        <p:spPr bwMode="auto">
          <a:xfrm>
            <a:off x="2812541" y="5060173"/>
            <a:ext cx="7551268" cy="1132445"/>
          </a:xfrm>
          <a:prstGeom prst="roundRect">
            <a:avLst>
              <a:gd name="adj" fmla="val 9513"/>
            </a:avLst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  <a:alpha val="32000"/>
                </a:schemeClr>
              </a:gs>
            </a:gsLst>
            <a:lin ang="10800000" scaled="1"/>
            <a:tileRect/>
          </a:gra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300"/>
              </a:spcAft>
            </a:pP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912675" y="5075180"/>
            <a:ext cx="532071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spcAft>
                <a:spcPts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Every gigabyte</a:t>
            </a:r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 stored content can generate a</a:t>
            </a:r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petabyte or more of transient data</a:t>
            </a:r>
            <a:endParaRPr lang="en-GB" sz="1600" baseline="30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7800" indent="-177800">
              <a:spcAft>
                <a:spcPts val="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</a:pPr>
            <a:r>
              <a:rPr lang="en-GB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information about you is much greater</a:t>
            </a:r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 the information you create</a:t>
            </a:r>
            <a:endParaRPr lang="en-GB" sz="16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648999" y="5216584"/>
            <a:ext cx="34023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0"/>
              </a:spcAft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Big Data encompasses not only the content itself, but how it’s consumed</a:t>
            </a:r>
          </a:p>
        </p:txBody>
      </p:sp>
      <p:sp>
        <p:nvSpPr>
          <p:cNvPr id="104" name="Rounded Rectangle 103"/>
          <p:cNvSpPr/>
          <p:nvPr>
            <p:custDataLst>
              <p:tags r:id="rId2"/>
            </p:custDataLst>
          </p:nvPr>
        </p:nvSpPr>
        <p:spPr>
          <a:xfrm>
            <a:off x="997683" y="1283578"/>
            <a:ext cx="8639908" cy="3481754"/>
          </a:xfrm>
          <a:prstGeom prst="roundRect">
            <a:avLst>
              <a:gd name="adj" fmla="val 3574"/>
            </a:avLst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b="1" dirty="0">
                <a:solidFill>
                  <a:srgbClr val="009FDA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 DATA DRIVERS:</a:t>
            </a:r>
            <a:endParaRPr lang="en-US" dirty="0">
              <a:solidFill>
                <a:srgbClr val="009FDA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lvl="0" indent="-28575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proliferation of data capture and creation technologies</a:t>
            </a:r>
          </a:p>
          <a:p>
            <a:pPr marL="285750" lvl="0" indent="-28575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Increased “interconnectedness” drives consumption (creating more data)</a:t>
            </a:r>
          </a:p>
          <a:p>
            <a:pPr marL="285750" lvl="0" indent="-28575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Inexpensive storage makes it possible to keep more, longer</a:t>
            </a:r>
          </a:p>
          <a:p>
            <a:pPr marL="285750" lvl="0" indent="-28575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646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Innovative software and analysis tools turn data into information</a:t>
            </a:r>
          </a:p>
          <a:p>
            <a:pPr lvl="0">
              <a:spcBef>
                <a:spcPts val="200"/>
              </a:spcBef>
              <a:spcAft>
                <a:spcPts val="200"/>
              </a:spcAft>
            </a:pPr>
            <a:endParaRPr lang="en-GB" sz="1200" dirty="0">
              <a:solidFill>
                <a:srgbClr val="000000">
                  <a:lumMod val="85000"/>
                  <a:lumOff val="1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1386505" y="2985592"/>
            <a:ext cx="1982822" cy="2006221"/>
          </a:xfrm>
          <a:prstGeom prst="roundRect">
            <a:avLst>
              <a:gd name="adj" fmla="val 10262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>
              <a:spcAft>
                <a:spcPts val="0"/>
              </a:spcAft>
            </a:pPr>
            <a:r>
              <a:rPr lang="en-GB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Content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3759536" y="2958027"/>
            <a:ext cx="1982822" cy="2006221"/>
          </a:xfrm>
          <a:prstGeom prst="roundRect">
            <a:avLst>
              <a:gd name="adj" fmla="val 10262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>
              <a:spcAft>
                <a:spcPts val="0"/>
              </a:spcAft>
            </a:pPr>
            <a:r>
              <a:rPr lang="en-GB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Devices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6108551" y="2958027"/>
            <a:ext cx="1982822" cy="2006221"/>
          </a:xfrm>
          <a:prstGeom prst="roundRect">
            <a:avLst>
              <a:gd name="adj" fmla="val 10262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>
              <a:spcAft>
                <a:spcPts val="0"/>
              </a:spcAft>
            </a:pPr>
            <a:r>
              <a:rPr lang="en-GB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 Consumption</a:t>
            </a:r>
          </a:p>
        </p:txBody>
      </p:sp>
      <p:sp>
        <p:nvSpPr>
          <p:cNvPr id="108" name="Rounded Rectangle 107"/>
          <p:cNvSpPr/>
          <p:nvPr/>
        </p:nvSpPr>
        <p:spPr>
          <a:xfrm>
            <a:off x="8380986" y="2978255"/>
            <a:ext cx="1982822" cy="2006221"/>
          </a:xfrm>
          <a:prstGeom prst="roundRect">
            <a:avLst>
              <a:gd name="adj" fmla="val 10262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tIns="0" rtlCol="0" anchor="t"/>
          <a:lstStyle/>
          <a:p>
            <a:pPr algn="ctr">
              <a:spcAft>
                <a:spcPts val="0"/>
              </a:spcAft>
            </a:pPr>
            <a:r>
              <a:rPr lang="en-GB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New &amp; Better Information</a:t>
            </a:r>
          </a:p>
        </p:txBody>
      </p:sp>
      <p:sp>
        <p:nvSpPr>
          <p:cNvPr id="109" name="Rounded Rectangle 66"/>
          <p:cNvSpPr>
            <a:spLocks noGrp="1" noChangeArrowheads="1"/>
          </p:cNvSpPr>
          <p:nvPr>
            <p:custDataLst>
              <p:tags r:id="rId3"/>
            </p:custDataLst>
          </p:nvPr>
        </p:nvSpPr>
        <p:spPr bwMode="auto">
          <a:xfrm>
            <a:off x="3895375" y="3219816"/>
            <a:ext cx="1711144" cy="161650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ctr" fontAlgn="auto">
              <a:spcBef>
                <a:spcPct val="0"/>
              </a:spcBef>
              <a:spcAft>
                <a:spcPts val="300"/>
              </a:spcAft>
              <a:defRPr/>
            </a:pP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1" name="Rounded Rectangle 66"/>
          <p:cNvSpPr>
            <a:spLocks noGrp="1" noChangeArrowheads="1"/>
          </p:cNvSpPr>
          <p:nvPr>
            <p:custDataLst>
              <p:tags r:id="rId4"/>
            </p:custDataLst>
          </p:nvPr>
        </p:nvSpPr>
        <p:spPr bwMode="auto">
          <a:xfrm>
            <a:off x="6233962" y="3244409"/>
            <a:ext cx="1711144" cy="161650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ctr" fontAlgn="auto">
              <a:spcBef>
                <a:spcPct val="0"/>
              </a:spcBef>
              <a:spcAft>
                <a:spcPts val="300"/>
              </a:spcAft>
              <a:defRPr/>
            </a:pP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2" name="Rounded Rectangle 66"/>
          <p:cNvSpPr>
            <a:spLocks noGrp="1" noChangeArrowheads="1"/>
          </p:cNvSpPr>
          <p:nvPr>
            <p:custDataLst>
              <p:tags r:id="rId5"/>
            </p:custDataLst>
          </p:nvPr>
        </p:nvSpPr>
        <p:spPr bwMode="auto">
          <a:xfrm>
            <a:off x="8522251" y="3244410"/>
            <a:ext cx="1711144" cy="161650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ctr" fontAlgn="auto">
              <a:spcBef>
                <a:spcPct val="0"/>
              </a:spcBef>
              <a:spcAft>
                <a:spcPts val="300"/>
              </a:spcAft>
              <a:defRPr/>
            </a:pP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3" name="Picture 10"/>
          <p:cNvPicPr>
            <a:picLocks noChangeAspect="1" noChangeArrowheads="1"/>
          </p:cNvPicPr>
          <p:nvPr/>
        </p:nvPicPr>
        <p:blipFill>
          <a:blip r:embed="rId10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241" y="3691026"/>
            <a:ext cx="394719" cy="394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4" name="Picture 16"/>
          <p:cNvPicPr>
            <a:picLocks noChangeAspect="1" noChangeArrowheads="1"/>
          </p:cNvPicPr>
          <p:nvPr/>
        </p:nvPicPr>
        <p:blipFill rotWithShape="1"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55691" y="3424471"/>
            <a:ext cx="638514" cy="268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" name="Picture 17"/>
          <p:cNvPicPr>
            <a:picLocks noChangeAspect="1" noChangeArrowheads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507" y="4068460"/>
            <a:ext cx="347473" cy="260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6" name="Picture 4"/>
          <p:cNvPicPr>
            <a:picLocks noChangeAspect="1" noChangeArrowheads="1"/>
          </p:cNvPicPr>
          <p:nvPr/>
        </p:nvPicPr>
        <p:blipFill rotWithShape="1"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66521" y="3732151"/>
            <a:ext cx="408345" cy="513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5"/>
          <p:cNvPicPr>
            <a:picLocks noChangeAspect="1" noChangeArrowheads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661" y="3462312"/>
            <a:ext cx="385934" cy="44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6"/>
          <p:cNvPicPr>
            <a:picLocks noChangeAspect="1" noChangeArrowheads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64" y="4213062"/>
            <a:ext cx="743398" cy="453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Picture 7"/>
          <p:cNvPicPr>
            <a:picLocks noChangeAspect="1" noChangeArrowheads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778" y="3252061"/>
            <a:ext cx="327437" cy="32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10"/>
          <p:cNvPicPr>
            <a:picLocks noChangeAspect="1" noChangeArrowheads="1"/>
          </p:cNvPicPr>
          <p:nvPr/>
        </p:nvPicPr>
        <p:blipFill>
          <a:blip r:embed="rId17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86" y="3349327"/>
            <a:ext cx="589262" cy="321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" name="Picture 2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13" y="4369453"/>
            <a:ext cx="512545" cy="192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" name="Picture 11"/>
          <p:cNvPicPr>
            <a:picLocks noChangeAspect="1" noChangeArrowheads="1"/>
          </p:cNvPicPr>
          <p:nvPr/>
        </p:nvPicPr>
        <p:blipFill>
          <a:blip r:embed="rId19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28" y="3766511"/>
            <a:ext cx="661016" cy="24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" name="Picture 22"/>
          <p:cNvPicPr>
            <a:picLocks noChangeAspect="1" noChangeArrowheads="1"/>
          </p:cNvPicPr>
          <p:nvPr/>
        </p:nvPicPr>
        <p:blipFill>
          <a:blip r:embed="rId2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528" y="3360065"/>
            <a:ext cx="280326" cy="280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5" name="Picture 17"/>
          <p:cNvPicPr>
            <a:picLocks noChangeAspect="1" noChangeArrowheads="1"/>
          </p:cNvPicPr>
          <p:nvPr/>
        </p:nvPicPr>
        <p:blipFill rotWithShape="1">
          <a:blip r:embed="rId2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41737" y="4041070"/>
            <a:ext cx="582614" cy="239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46" y="3370699"/>
            <a:ext cx="472271" cy="299892"/>
          </a:xfrm>
          <a:prstGeom prst="rect">
            <a:avLst/>
          </a:prstGeom>
        </p:spPr>
      </p:pic>
      <p:pic>
        <p:nvPicPr>
          <p:cNvPr id="137" name="Picture 35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66" y="4371231"/>
            <a:ext cx="453629" cy="21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8" name="Picture 3"/>
          <p:cNvPicPr>
            <a:picLocks noChangeAspect="1" noChangeArrowheads="1"/>
          </p:cNvPicPr>
          <p:nvPr/>
        </p:nvPicPr>
        <p:blipFill rotWithShape="1">
          <a:blip r:embed="rId2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913" y="3801414"/>
            <a:ext cx="421663" cy="187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83" y="4059521"/>
            <a:ext cx="706154" cy="182626"/>
          </a:xfrm>
          <a:prstGeom prst="rect">
            <a:avLst/>
          </a:prstGeom>
        </p:spPr>
      </p:pic>
      <p:pic>
        <p:nvPicPr>
          <p:cNvPr id="140" name="Picture 2"/>
          <p:cNvPicPr>
            <a:picLocks noChangeAspect="1" noChangeArrowheads="1"/>
          </p:cNvPicPr>
          <p:nvPr/>
        </p:nvPicPr>
        <p:blipFill>
          <a:blip r:embed="rId26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898" y="3630694"/>
            <a:ext cx="589334" cy="58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1" name="Right Arrow 140"/>
          <p:cNvSpPr/>
          <p:nvPr/>
        </p:nvSpPr>
        <p:spPr>
          <a:xfrm>
            <a:off x="9346757" y="3813313"/>
            <a:ext cx="339526" cy="24442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  <a:alpha val="27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2" name="Picture 4"/>
          <p:cNvPicPr>
            <a:picLocks noChangeAspect="1" noChangeArrowheads="1"/>
          </p:cNvPicPr>
          <p:nvPr/>
        </p:nvPicPr>
        <p:blipFill rotWithShape="1">
          <a:blip r:embed="rId2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68004" y="3670591"/>
            <a:ext cx="353732" cy="499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Rounded Rectangle 66"/>
          <p:cNvSpPr>
            <a:spLocks noGrp="1" noChangeArrowheads="1"/>
          </p:cNvSpPr>
          <p:nvPr>
            <p:custDataLst>
              <p:tags r:id="rId6"/>
            </p:custDataLst>
          </p:nvPr>
        </p:nvSpPr>
        <p:spPr bwMode="auto">
          <a:xfrm>
            <a:off x="1522100" y="3219816"/>
            <a:ext cx="1711144" cy="161650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l" rtl="0" eaLnBrk="1" fontAlgn="base" hangingPunct="1">
              <a:spcBef>
                <a:spcPts val="0"/>
              </a:spcBef>
              <a:spcAft>
                <a:spcPct val="0"/>
              </a:spcAft>
              <a:defRPr sz="1200"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462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Wingdings" pitchFamily="2" charset="2"/>
              <a:buChar char="§"/>
              <a:defRPr sz="1200" baseline="0">
                <a:solidFill>
                  <a:schemeClr val="tx1"/>
                </a:solidFill>
                <a:latin typeface="+mn-lt"/>
              </a:defRPr>
            </a:lvl2pPr>
            <a:lvl3pPr marL="357188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-"/>
              <a:defRPr sz="1200">
                <a:solidFill>
                  <a:schemeClr val="tx1"/>
                </a:solidFill>
                <a:latin typeface="+mn-lt"/>
              </a:defRPr>
            </a:lvl3pPr>
            <a:lvl4pPr marL="538163" indent="-18256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+mn-lt"/>
              </a:defRPr>
            </a:lvl4pPr>
            <a:lvl5pPr marL="719138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5pPr>
            <a:lvl6pPr marL="895350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6pPr>
            <a:lvl7pPr marL="1076325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 baseline="0">
                <a:solidFill>
                  <a:schemeClr val="tx1"/>
                </a:solidFill>
                <a:latin typeface="+mn-lt"/>
              </a:defRPr>
            </a:lvl7pPr>
            <a:lvl8pPr marL="1257300" indent="-180975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8pPr>
            <a:lvl9pPr marL="1433513" indent="-176213" algn="l" rtl="0" eaLnBrk="1" fontAlgn="base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har char="-"/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algn="ctr" fontAlgn="auto">
              <a:spcBef>
                <a:spcPct val="0"/>
              </a:spcBef>
              <a:spcAft>
                <a:spcPts val="300"/>
              </a:spcAft>
              <a:defRPr/>
            </a:pP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94153" y="3322387"/>
            <a:ext cx="262151" cy="262151"/>
          </a:xfrm>
          <a:prstGeom prst="rect">
            <a:avLst/>
          </a:prstGeom>
        </p:spPr>
      </p:pic>
      <p:pic>
        <p:nvPicPr>
          <p:cNvPr id="55" name="Picture 23"/>
          <p:cNvPicPr>
            <a:picLocks noChangeAspect="1" noChangeArrowheads="1"/>
          </p:cNvPicPr>
          <p:nvPr/>
        </p:nvPicPr>
        <p:blipFill>
          <a:blip r:embed="rId29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124" y="3252061"/>
            <a:ext cx="317001" cy="31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29"/>
          <p:cNvPicPr>
            <a:picLocks noChangeAspect="1" noChangeArrowheads="1"/>
          </p:cNvPicPr>
          <p:nvPr/>
        </p:nvPicPr>
        <p:blipFill>
          <a:blip r:embed="rId30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58" y="3358088"/>
            <a:ext cx="299245" cy="29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31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369" y="3735311"/>
            <a:ext cx="292755" cy="292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20"/>
          <p:cNvPicPr>
            <a:picLocks noChangeAspect="1" noChangeArrowheads="1"/>
          </p:cNvPicPr>
          <p:nvPr/>
        </p:nvPicPr>
        <p:blipFill>
          <a:blip r:embed="rId32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776" y="3720818"/>
            <a:ext cx="285824" cy="285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" name="Picture 30"/>
          <p:cNvPicPr>
            <a:picLocks noChangeAspect="1" noChangeArrowheads="1"/>
          </p:cNvPicPr>
          <p:nvPr/>
        </p:nvPicPr>
        <p:blipFill rotWithShape="1">
          <a:blip r:embed="rId3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20644" y="3720818"/>
            <a:ext cx="350372" cy="2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" name="Picture 18"/>
          <p:cNvPicPr>
            <a:picLocks noChangeAspect="1" noChangeArrowheads="1"/>
          </p:cNvPicPr>
          <p:nvPr/>
        </p:nvPicPr>
        <p:blipFill>
          <a:blip r:embed="rId34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455" y="4087538"/>
            <a:ext cx="321395" cy="30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icture 27"/>
          <p:cNvPicPr>
            <a:picLocks noChangeAspect="1" noChangeArrowheads="1"/>
          </p:cNvPicPr>
          <p:nvPr/>
        </p:nvPicPr>
        <p:blipFill>
          <a:blip r:embed="rId35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29" y="4122293"/>
            <a:ext cx="343583" cy="34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4"/>
          <p:cNvPicPr>
            <a:picLocks noChangeAspect="1" noChangeArrowheads="1"/>
          </p:cNvPicPr>
          <p:nvPr/>
        </p:nvPicPr>
        <p:blipFill>
          <a:blip r:embed="rId36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391" y="4076301"/>
            <a:ext cx="326842" cy="326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20"/>
          <p:cNvPicPr>
            <a:picLocks noChangeAspect="1" noChangeArrowheads="1"/>
          </p:cNvPicPr>
          <p:nvPr/>
        </p:nvPicPr>
        <p:blipFill rotWithShape="1">
          <a:blip r:embed="rId3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2271" y="4508899"/>
            <a:ext cx="264304" cy="2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24"/>
          <p:cNvPicPr>
            <a:picLocks noChangeAspect="1" noChangeArrowheads="1"/>
          </p:cNvPicPr>
          <p:nvPr/>
        </p:nvPicPr>
        <p:blipFill>
          <a:blip r:embed="rId38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51" y="4499265"/>
            <a:ext cx="308001" cy="30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089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New Types of Data are Emerging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0458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0" rtlCol="0" anchor="t" anchorCtr="0"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Nobody Knows What Tomorrow Will Bring </a:t>
            </a:r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Content Placeholder 9"/>
          <p:cNvSpPr txBox="1">
            <a:spLocks/>
          </p:cNvSpPr>
          <p:nvPr/>
        </p:nvSpPr>
        <p:spPr>
          <a:xfrm>
            <a:off x="341436" y="880098"/>
            <a:ext cx="8502162" cy="395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7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960792" y="1627858"/>
            <a:ext cx="10169663" cy="982464"/>
          </a:xfrm>
          <a:prstGeom prst="roundRect">
            <a:avLst>
              <a:gd name="adj" fmla="val 1150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Data is </a:t>
            </a:r>
            <a:r>
              <a:rPr lang="en-US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growing exponentially </a:t>
            </a:r>
            <a:r>
              <a:rPr lang="en-US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and is expected to increase in excess of 32 ZB by 2020. Mobile, social, and cloud based data sources are </a:t>
            </a:r>
            <a:r>
              <a:rPr lang="en-US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rapidly changing </a:t>
            </a:r>
            <a:r>
              <a:rPr lang="en-US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and becoming </a:t>
            </a:r>
            <a:r>
              <a:rPr lang="en-US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more important </a:t>
            </a:r>
            <a:r>
              <a:rPr lang="en-US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in the decision process. As a result, the </a:t>
            </a:r>
            <a:r>
              <a:rPr lang="en-US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rate</a:t>
            </a:r>
            <a:r>
              <a:rPr lang="en-US" b="1" i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</a:t>
            </a:r>
            <a:r>
              <a:rPr lang="en-US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at which data is being </a:t>
            </a:r>
            <a:r>
              <a:rPr lang="en-US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produced</a:t>
            </a:r>
            <a:r>
              <a:rPr lang="en-US" b="1" i="1" dirty="0">
                <a:solidFill>
                  <a:srgbClr val="C0000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</a:t>
            </a:r>
            <a:r>
              <a:rPr lang="en-US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is far </a:t>
            </a:r>
            <a:r>
              <a:rPr lang="en-US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exceeding</a:t>
            </a:r>
            <a:r>
              <a:rPr lang="en-US" dirty="0">
                <a:solidFill>
                  <a:srgbClr val="9F3AB5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 </a:t>
            </a:r>
            <a:r>
              <a:rPr lang="en-US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our traditional ability to </a:t>
            </a:r>
            <a:r>
              <a:rPr lang="en-US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extract value </a:t>
            </a:r>
            <a:r>
              <a:rPr lang="en-US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from it.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58" y="2741880"/>
            <a:ext cx="8585194" cy="35528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936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1800" kern="1200" dirty="0"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Data is constantly </a:t>
            </a:r>
            <a:r>
              <a:rPr lang="en-US" sz="1800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changing</a:t>
            </a:r>
            <a:r>
              <a:rPr lang="en-US" sz="1800" kern="1200" dirty="0"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, comes in </a:t>
            </a:r>
            <a:r>
              <a:rPr lang="en-US" sz="1800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different forms</a:t>
            </a:r>
            <a:r>
              <a:rPr lang="en-US" sz="1800" kern="1200" dirty="0"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, and is always in </a:t>
            </a:r>
            <a:r>
              <a:rPr lang="en-US" sz="1800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doubt. </a:t>
            </a:r>
            <a:r>
              <a:rPr lang="en-US" sz="1800" kern="1200" dirty="0"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No one type of information architecture can fit all data needs and is often the a </a:t>
            </a:r>
            <a:r>
              <a:rPr lang="en-US" sz="1800" b="1" i="1" dirty="0">
                <a:solidFill>
                  <a:srgbClr val="F86B16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  <a:sym typeface="Calibri"/>
              </a:rPr>
              <a:t>source of failure </a:t>
            </a:r>
            <a:r>
              <a:rPr lang="en-US" sz="1800" kern="1200" dirty="0"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in information centric companies.</a:t>
            </a:r>
          </a:p>
          <a:p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Big data initiatives span four unique dimensions</a:t>
            </a:r>
          </a:p>
        </p:txBody>
      </p:sp>
      <p:pic>
        <p:nvPicPr>
          <p:cNvPr id="4" name="Picture 3" descr="D:\Users\spaigeri\Desktop\Picture1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74739" y="2310547"/>
            <a:ext cx="3172955" cy="2851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任意多边形 32"/>
          <p:cNvSpPr/>
          <p:nvPr/>
        </p:nvSpPr>
        <p:spPr>
          <a:xfrm flipH="1">
            <a:off x="7370341" y="2335104"/>
            <a:ext cx="1248038" cy="489931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34558 w 1534558"/>
              <a:gd name="connsiteY0" fmla="*/ 934786 h 934786"/>
              <a:gd name="connsiteX1" fmla="*/ 1322940 w 1534558"/>
              <a:gd name="connsiteY1" fmla="*/ 0 h 934786"/>
              <a:gd name="connsiteX2" fmla="*/ 0 w 1534558"/>
              <a:gd name="connsiteY2" fmla="*/ 3548 h 934786"/>
              <a:gd name="connsiteX0" fmla="*/ 1550250 w 1550250"/>
              <a:gd name="connsiteY0" fmla="*/ 934786 h 934786"/>
              <a:gd name="connsiteX1" fmla="*/ 1338632 w 1550250"/>
              <a:gd name="connsiteY1" fmla="*/ 0 h 934786"/>
              <a:gd name="connsiteX2" fmla="*/ 0 w 1550250"/>
              <a:gd name="connsiteY2" fmla="*/ 3548 h 934786"/>
              <a:gd name="connsiteX0" fmla="*/ 1536302 w 1536302"/>
              <a:gd name="connsiteY0" fmla="*/ 934786 h 934786"/>
              <a:gd name="connsiteX1" fmla="*/ 1324684 w 1536302"/>
              <a:gd name="connsiteY1" fmla="*/ 0 h 934786"/>
              <a:gd name="connsiteX2" fmla="*/ 0 w 1536302"/>
              <a:gd name="connsiteY2" fmla="*/ 3548 h 934786"/>
              <a:gd name="connsiteX0" fmla="*/ 1143871 w 1143871"/>
              <a:gd name="connsiteY0" fmla="*/ 934786 h 934786"/>
              <a:gd name="connsiteX1" fmla="*/ 932253 w 1143871"/>
              <a:gd name="connsiteY1" fmla="*/ 0 h 934786"/>
              <a:gd name="connsiteX2" fmla="*/ 0 w 1143871"/>
              <a:gd name="connsiteY2" fmla="*/ 22598 h 934786"/>
              <a:gd name="connsiteX0" fmla="*/ 1154477 w 1154477"/>
              <a:gd name="connsiteY0" fmla="*/ 934786 h 934786"/>
              <a:gd name="connsiteX1" fmla="*/ 942859 w 1154477"/>
              <a:gd name="connsiteY1" fmla="*/ 0 h 934786"/>
              <a:gd name="connsiteX2" fmla="*/ 0 w 1154477"/>
              <a:gd name="connsiteY2" fmla="*/ 22598 h 934786"/>
              <a:gd name="connsiteX0" fmla="*/ 1141547 w 1141547"/>
              <a:gd name="connsiteY0" fmla="*/ 934786 h 934786"/>
              <a:gd name="connsiteX1" fmla="*/ 929929 w 1141547"/>
              <a:gd name="connsiteY1" fmla="*/ 0 h 934786"/>
              <a:gd name="connsiteX2" fmla="*/ 0 w 1141547"/>
              <a:gd name="connsiteY2" fmla="*/ 10988 h 934786"/>
              <a:gd name="connsiteX0" fmla="*/ 1069924 w 1069924"/>
              <a:gd name="connsiteY0" fmla="*/ 1144587 h 1144587"/>
              <a:gd name="connsiteX1" fmla="*/ 858306 w 1069924"/>
              <a:gd name="connsiteY1" fmla="*/ 209801 h 1144587"/>
              <a:gd name="connsiteX2" fmla="*/ 0 w 1069924"/>
              <a:gd name="connsiteY2" fmla="*/ 0 h 1144587"/>
              <a:gd name="connsiteX0" fmla="*/ 1069924 w 1069924"/>
              <a:gd name="connsiteY0" fmla="*/ 1144587 h 1144587"/>
              <a:gd name="connsiteX1" fmla="*/ 850591 w 1069924"/>
              <a:gd name="connsiteY1" fmla="*/ 22345 h 1144587"/>
              <a:gd name="connsiteX2" fmla="*/ 0 w 1069924"/>
              <a:gd name="connsiteY2" fmla="*/ 0 h 114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9924" h="1144587">
                <a:moveTo>
                  <a:pt x="1069924" y="1144587"/>
                </a:moveTo>
                <a:lnTo>
                  <a:pt x="850591" y="22345"/>
                </a:lnTo>
                <a:lnTo>
                  <a:pt x="0" y="0"/>
                </a:lnTo>
              </a:path>
            </a:pathLst>
          </a:custGeom>
          <a:ln w="6350">
            <a:solidFill>
              <a:schemeClr val="accent5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altLang="zh-CN" sz="24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任意多边形 33"/>
          <p:cNvSpPr/>
          <p:nvPr/>
        </p:nvSpPr>
        <p:spPr>
          <a:xfrm flipV="1">
            <a:off x="3358162" y="4988419"/>
            <a:ext cx="1877411" cy="105361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808848 w 808848"/>
              <a:gd name="connsiteY0" fmla="*/ 934786 h 934786"/>
              <a:gd name="connsiteX1" fmla="*/ 597230 w 808848"/>
              <a:gd name="connsiteY1" fmla="*/ 0 h 934786"/>
              <a:gd name="connsiteX2" fmla="*/ 0 w 808848"/>
              <a:gd name="connsiteY2" fmla="*/ 3810 h 934786"/>
              <a:gd name="connsiteX0" fmla="*/ 1370356 w 1370356"/>
              <a:gd name="connsiteY0" fmla="*/ 957914 h 957914"/>
              <a:gd name="connsiteX1" fmla="*/ 1158738 w 1370356"/>
              <a:gd name="connsiteY1" fmla="*/ 23128 h 957914"/>
              <a:gd name="connsiteX2" fmla="*/ 0 w 1370356"/>
              <a:gd name="connsiteY2" fmla="*/ 44 h 957914"/>
              <a:gd name="connsiteX0" fmla="*/ 1190673 w 1190673"/>
              <a:gd name="connsiteY0" fmla="*/ 934786 h 934786"/>
              <a:gd name="connsiteX1" fmla="*/ 979055 w 1190673"/>
              <a:gd name="connsiteY1" fmla="*/ 0 h 934786"/>
              <a:gd name="connsiteX2" fmla="*/ 0 w 1190673"/>
              <a:gd name="connsiteY2" fmla="*/ 30704 h 934786"/>
              <a:gd name="connsiteX0" fmla="*/ 1195976 w 1195976"/>
              <a:gd name="connsiteY0" fmla="*/ 934786 h 934786"/>
              <a:gd name="connsiteX1" fmla="*/ 984358 w 1195976"/>
              <a:gd name="connsiteY1" fmla="*/ 0 h 934786"/>
              <a:gd name="connsiteX2" fmla="*/ 0 w 1195976"/>
              <a:gd name="connsiteY2" fmla="*/ 30704 h 934786"/>
              <a:gd name="connsiteX0" fmla="*/ 1195976 w 1195976"/>
              <a:gd name="connsiteY0" fmla="*/ 934786 h 934786"/>
              <a:gd name="connsiteX1" fmla="*/ 984358 w 1195976"/>
              <a:gd name="connsiteY1" fmla="*/ 0 h 934786"/>
              <a:gd name="connsiteX2" fmla="*/ 0 w 1195976"/>
              <a:gd name="connsiteY2" fmla="*/ 13286 h 934786"/>
              <a:gd name="connsiteX0" fmla="*/ 1199209 w 1199209"/>
              <a:gd name="connsiteY0" fmla="*/ 934786 h 934786"/>
              <a:gd name="connsiteX1" fmla="*/ 987591 w 1199209"/>
              <a:gd name="connsiteY1" fmla="*/ 0 h 934786"/>
              <a:gd name="connsiteX2" fmla="*/ 0 w 1199209"/>
              <a:gd name="connsiteY2" fmla="*/ 7480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9209" h="934786">
                <a:moveTo>
                  <a:pt x="1199209" y="934786"/>
                </a:moveTo>
                <a:lnTo>
                  <a:pt x="987591" y="0"/>
                </a:lnTo>
                <a:lnTo>
                  <a:pt x="0" y="7480"/>
                </a:lnTo>
              </a:path>
            </a:pathLst>
          </a:custGeom>
          <a:ln w="6350">
            <a:solidFill>
              <a:schemeClr val="accent1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altLang="zh-CN" sz="24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任意多边形 34"/>
          <p:cNvSpPr/>
          <p:nvPr/>
        </p:nvSpPr>
        <p:spPr>
          <a:xfrm flipH="1" flipV="1">
            <a:off x="7947693" y="4887682"/>
            <a:ext cx="607824" cy="328243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661557 w 661557"/>
              <a:gd name="connsiteY0" fmla="*/ 950026 h 950026"/>
              <a:gd name="connsiteX1" fmla="*/ 449939 w 661557"/>
              <a:gd name="connsiteY1" fmla="*/ 15240 h 950026"/>
              <a:gd name="connsiteX2" fmla="*/ 0 w 661557"/>
              <a:gd name="connsiteY2" fmla="*/ 0 h 950026"/>
              <a:gd name="connsiteX0" fmla="*/ 661557 w 661557"/>
              <a:gd name="connsiteY0" fmla="*/ 958598 h 958598"/>
              <a:gd name="connsiteX1" fmla="*/ 448614 w 661557"/>
              <a:gd name="connsiteY1" fmla="*/ 0 h 958598"/>
              <a:gd name="connsiteX2" fmla="*/ 0 w 661557"/>
              <a:gd name="connsiteY2" fmla="*/ 8572 h 958598"/>
              <a:gd name="connsiteX0" fmla="*/ 661557 w 661557"/>
              <a:gd name="connsiteY0" fmla="*/ 950026 h 950026"/>
              <a:gd name="connsiteX1" fmla="*/ 448614 w 661557"/>
              <a:gd name="connsiteY1" fmla="*/ 5716 h 950026"/>
              <a:gd name="connsiteX2" fmla="*/ 0 w 661557"/>
              <a:gd name="connsiteY2" fmla="*/ 0 h 950026"/>
              <a:gd name="connsiteX0" fmla="*/ 2196344 w 2196344"/>
              <a:gd name="connsiteY0" fmla="*/ 1003816 h 1003816"/>
              <a:gd name="connsiteX1" fmla="*/ 1983401 w 2196344"/>
              <a:gd name="connsiteY1" fmla="*/ 59506 h 1003816"/>
              <a:gd name="connsiteX2" fmla="*/ 0 w 2196344"/>
              <a:gd name="connsiteY2" fmla="*/ 0 h 1003816"/>
              <a:gd name="connsiteX0" fmla="*/ 1501635 w 1501635"/>
              <a:gd name="connsiteY0" fmla="*/ 946666 h 946666"/>
              <a:gd name="connsiteX1" fmla="*/ 1288692 w 1501635"/>
              <a:gd name="connsiteY1" fmla="*/ 2356 h 946666"/>
              <a:gd name="connsiteX2" fmla="*/ 0 w 1501635"/>
              <a:gd name="connsiteY2" fmla="*/ 0 h 946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1635" h="946666">
                <a:moveTo>
                  <a:pt x="1501635" y="946666"/>
                </a:moveTo>
                <a:cubicBezTo>
                  <a:pt x="1431096" y="635071"/>
                  <a:pt x="1359231" y="313951"/>
                  <a:pt x="1288692" y="2356"/>
                </a:cubicBezTo>
                <a:lnTo>
                  <a:pt x="0" y="0"/>
                </a:lnTo>
              </a:path>
            </a:pathLst>
          </a:custGeom>
          <a:ln w="12700">
            <a:solidFill>
              <a:schemeClr val="tx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altLang="zh-CN" sz="24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任意多边形 35"/>
          <p:cNvSpPr/>
          <p:nvPr/>
        </p:nvSpPr>
        <p:spPr>
          <a:xfrm rot="19435912">
            <a:off x="3653735" y="2214333"/>
            <a:ext cx="1244288" cy="628851"/>
          </a:xfrm>
          <a:custGeom>
            <a:avLst/>
            <a:gdLst>
              <a:gd name="connsiteX0" fmla="*/ 807522 w 807522"/>
              <a:gd name="connsiteY0" fmla="*/ 950026 h 950026"/>
              <a:gd name="connsiteX1" fmla="*/ 391886 w 807522"/>
              <a:gd name="connsiteY1" fmla="*/ 0 h 950026"/>
              <a:gd name="connsiteX2" fmla="*/ 0 w 807522"/>
              <a:gd name="connsiteY2" fmla="*/ 0 h 950026"/>
              <a:gd name="connsiteX0" fmla="*/ 807522 w 807522"/>
              <a:gd name="connsiteY0" fmla="*/ 950026 h 950026"/>
              <a:gd name="connsiteX1" fmla="*/ 595904 w 807522"/>
              <a:gd name="connsiteY1" fmla="*/ 15240 h 950026"/>
              <a:gd name="connsiteX2" fmla="*/ 0 w 807522"/>
              <a:gd name="connsiteY2" fmla="*/ 0 h 950026"/>
              <a:gd name="connsiteX0" fmla="*/ 1524033 w 1524033"/>
              <a:gd name="connsiteY0" fmla="*/ 995180 h 995180"/>
              <a:gd name="connsiteX1" fmla="*/ 1312415 w 1524033"/>
              <a:gd name="connsiteY1" fmla="*/ 60394 h 995180"/>
              <a:gd name="connsiteX2" fmla="*/ 0 w 1524033"/>
              <a:gd name="connsiteY2" fmla="*/ 0 h 995180"/>
              <a:gd name="connsiteX0" fmla="*/ 1530318 w 1530318"/>
              <a:gd name="connsiteY0" fmla="*/ 950026 h 950026"/>
              <a:gd name="connsiteX1" fmla="*/ 1318700 w 1530318"/>
              <a:gd name="connsiteY1" fmla="*/ 15240 h 950026"/>
              <a:gd name="connsiteX2" fmla="*/ 0 w 1530318"/>
              <a:gd name="connsiteY2" fmla="*/ 0 h 950026"/>
              <a:gd name="connsiteX0" fmla="*/ 1583908 w 1583908"/>
              <a:gd name="connsiteY0" fmla="*/ 950026 h 950026"/>
              <a:gd name="connsiteX1" fmla="*/ 1372290 w 1583908"/>
              <a:gd name="connsiteY1" fmla="*/ 15240 h 950026"/>
              <a:gd name="connsiteX2" fmla="*/ 0 w 1583908"/>
              <a:gd name="connsiteY2" fmla="*/ 0 h 950026"/>
              <a:gd name="connsiteX0" fmla="*/ 1572744 w 1572744"/>
              <a:gd name="connsiteY0" fmla="*/ 950026 h 950026"/>
              <a:gd name="connsiteX1" fmla="*/ 1361126 w 1572744"/>
              <a:gd name="connsiteY1" fmla="*/ 15240 h 950026"/>
              <a:gd name="connsiteX2" fmla="*/ 0 w 1572744"/>
              <a:gd name="connsiteY2" fmla="*/ 0 h 950026"/>
              <a:gd name="connsiteX0" fmla="*/ 1561580 w 1561580"/>
              <a:gd name="connsiteY0" fmla="*/ 950026 h 950026"/>
              <a:gd name="connsiteX1" fmla="*/ 1349962 w 1561580"/>
              <a:gd name="connsiteY1" fmla="*/ 15240 h 950026"/>
              <a:gd name="connsiteX2" fmla="*/ 0 w 1561580"/>
              <a:gd name="connsiteY2" fmla="*/ 0 h 950026"/>
              <a:gd name="connsiteX0" fmla="*/ 1561580 w 1561580"/>
              <a:gd name="connsiteY0" fmla="*/ 934786 h 934786"/>
              <a:gd name="connsiteX1" fmla="*/ 1349962 w 1561580"/>
              <a:gd name="connsiteY1" fmla="*/ 0 h 934786"/>
              <a:gd name="connsiteX2" fmla="*/ 0 w 1561580"/>
              <a:gd name="connsiteY2" fmla="*/ 3810 h 934786"/>
              <a:gd name="connsiteX0" fmla="*/ 1801156 w 1801156"/>
              <a:gd name="connsiteY0" fmla="*/ 934786 h 934786"/>
              <a:gd name="connsiteX1" fmla="*/ 1589538 w 1801156"/>
              <a:gd name="connsiteY1" fmla="*/ 0 h 934786"/>
              <a:gd name="connsiteX2" fmla="*/ 0 w 1801156"/>
              <a:gd name="connsiteY2" fmla="*/ 30704 h 9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1156" h="934786">
                <a:moveTo>
                  <a:pt x="1801156" y="934786"/>
                </a:moveTo>
                <a:lnTo>
                  <a:pt x="1589538" y="0"/>
                </a:lnTo>
                <a:cubicBezTo>
                  <a:pt x="1139551" y="1270"/>
                  <a:pt x="449987" y="29434"/>
                  <a:pt x="0" y="30704"/>
                </a:cubicBezTo>
              </a:path>
            </a:pathLst>
          </a:custGeom>
          <a:ln w="6350">
            <a:solidFill>
              <a:schemeClr val="accent2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altLang="zh-CN" sz="2400" dirty="0">
              <a:solidFill>
                <a:prstClr val="black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46"/>
          <p:cNvSpPr txBox="1">
            <a:spLocks noChangeArrowheads="1"/>
          </p:cNvSpPr>
          <p:nvPr/>
        </p:nvSpPr>
        <p:spPr bwMode="auto">
          <a:xfrm>
            <a:off x="8618379" y="2105104"/>
            <a:ext cx="1257907" cy="38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400">
              <a:spcBef>
                <a:spcPts val="0"/>
              </a:spcBef>
              <a:spcAft>
                <a:spcPts val="0"/>
              </a:spcAft>
            </a:pPr>
            <a:r>
              <a:rPr lang="en-GB" altLang="en-US" sz="2400" b="1" dirty="0">
                <a:solidFill>
                  <a:schemeClr val="accent5"/>
                </a:solidFill>
                <a:latin typeface="Calibri" pitchFamily="34" charset="0"/>
                <a:cs typeface="Calibri" pitchFamily="34" charset="0"/>
              </a:rPr>
              <a:t>Velocity</a:t>
            </a:r>
            <a:endParaRPr lang="en-GB" altLang="zh-CN" sz="2400" b="1" dirty="0">
              <a:solidFill>
                <a:schemeClr val="accent5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61" y="4737604"/>
            <a:ext cx="1115412" cy="1115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59" y="2549441"/>
            <a:ext cx="1122897" cy="10630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843" y="4603900"/>
            <a:ext cx="1107926" cy="11154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859" y="2668096"/>
            <a:ext cx="1167813" cy="1107926"/>
          </a:xfrm>
          <a:prstGeom prst="rect">
            <a:avLst/>
          </a:prstGeom>
        </p:spPr>
      </p:pic>
      <p:sp>
        <p:nvSpPr>
          <p:cNvPr id="15" name="TextBox 46"/>
          <p:cNvSpPr txBox="1">
            <a:spLocks noChangeArrowheads="1"/>
          </p:cNvSpPr>
          <p:nvPr/>
        </p:nvSpPr>
        <p:spPr bwMode="auto">
          <a:xfrm>
            <a:off x="2389852" y="2176022"/>
            <a:ext cx="1235244" cy="38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400">
              <a:spcBef>
                <a:spcPts val="0"/>
              </a:spcBef>
              <a:spcAft>
                <a:spcPts val="0"/>
              </a:spcAft>
            </a:pPr>
            <a:r>
              <a:rPr lang="en-GB" altLang="zh-CN" sz="2400" b="1" dirty="0">
                <a:solidFill>
                  <a:schemeClr val="accent2"/>
                </a:solidFill>
                <a:latin typeface="Calibri" pitchFamily="34" charset="0"/>
                <a:cs typeface="Calibri" pitchFamily="34" charset="0"/>
              </a:rPr>
              <a:t>Volume</a:t>
            </a:r>
          </a:p>
        </p:txBody>
      </p:sp>
      <p:sp>
        <p:nvSpPr>
          <p:cNvPr id="16" name="TextBox 54"/>
          <p:cNvSpPr txBox="1">
            <a:spLocks noChangeArrowheads="1"/>
          </p:cNvSpPr>
          <p:nvPr/>
        </p:nvSpPr>
        <p:spPr bwMode="auto">
          <a:xfrm>
            <a:off x="8454991" y="4179971"/>
            <a:ext cx="1347156" cy="38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400">
              <a:spcBef>
                <a:spcPts val="0"/>
              </a:spcBef>
              <a:spcAft>
                <a:spcPts val="0"/>
              </a:spcAft>
            </a:pPr>
            <a:r>
              <a:rPr lang="en-GB" altLang="zh-CN" sz="2400" b="1" dirty="0">
                <a:solidFill>
                  <a:schemeClr val="tx2"/>
                </a:solidFill>
                <a:latin typeface="Calibri" pitchFamily="34" charset="0"/>
                <a:ea typeface="Microsoft YaHei" pitchFamily="34" charset="-122"/>
                <a:cs typeface="Calibri" pitchFamily="34" charset="0"/>
              </a:rPr>
              <a:t>Veracity</a:t>
            </a:r>
          </a:p>
        </p:txBody>
      </p:sp>
      <p:sp>
        <p:nvSpPr>
          <p:cNvPr id="17" name="TextBox 46"/>
          <p:cNvSpPr txBox="1">
            <a:spLocks noChangeArrowheads="1"/>
          </p:cNvSpPr>
          <p:nvPr/>
        </p:nvSpPr>
        <p:spPr bwMode="auto">
          <a:xfrm>
            <a:off x="2389852" y="4295215"/>
            <a:ext cx="1127731" cy="38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defTabSz="914400">
              <a:spcBef>
                <a:spcPts val="0"/>
              </a:spcBef>
              <a:spcAft>
                <a:spcPts val="0"/>
              </a:spcAft>
            </a:pPr>
            <a:r>
              <a:rPr lang="en-GB" altLang="en-US" sz="2400" b="1" dirty="0">
                <a:solidFill>
                  <a:schemeClr val="accent1"/>
                </a:solidFill>
                <a:latin typeface="Calibri" pitchFamily="34" charset="0"/>
                <a:ea typeface="Microsoft YaHei" pitchFamily="34" charset="-122"/>
                <a:cs typeface="Calibri" pitchFamily="34" charset="0"/>
              </a:rPr>
              <a:t>Variety</a:t>
            </a:r>
            <a:endParaRPr lang="en-GB" altLang="zh-CN" sz="2400" b="1" dirty="0">
              <a:solidFill>
                <a:schemeClr val="accent1"/>
              </a:solidFill>
              <a:latin typeface="Calibri" pitchFamily="34" charset="0"/>
              <a:ea typeface="Microsoft YaHei" pitchFamily="34" charset="-122"/>
              <a:cs typeface="Calibri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0475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Evolution of the Traditional to Big Data Approaches</a:t>
            </a:r>
            <a:b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2"/>
          <p:cNvSpPr>
            <a:spLocks noGrp="1"/>
          </p:cNvSpPr>
          <p:nvPr/>
        </p:nvSpPr>
        <p:spPr bwMode="auto">
          <a:xfrm>
            <a:off x="1776046" y="300618"/>
            <a:ext cx="7931234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endParaRPr lang="en-GB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Curved Right Arrow 5"/>
          <p:cNvSpPr/>
          <p:nvPr/>
        </p:nvSpPr>
        <p:spPr bwMode="auto">
          <a:xfrm>
            <a:off x="2386019" y="2008560"/>
            <a:ext cx="7155377" cy="3295110"/>
          </a:xfrm>
          <a:prstGeom prst="curvedRightArrow">
            <a:avLst>
              <a:gd name="adj1" fmla="val 30770"/>
              <a:gd name="adj2" fmla="val 50000"/>
              <a:gd name="adj3" fmla="val 31747"/>
            </a:avLst>
          </a:prstGeom>
          <a:solidFill>
            <a:schemeClr val="tx2">
              <a:lumMod val="75000"/>
            </a:schemeClr>
          </a:solidFill>
          <a:ln w="9525"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300"/>
              </a:spcAft>
            </a:pP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 descr="question-mark1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376717">
            <a:off x="7004233" y="2241156"/>
            <a:ext cx="518522" cy="71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 bwMode="auto">
          <a:xfrm rot="5166393">
            <a:off x="6579848" y="2497291"/>
            <a:ext cx="239810" cy="239810"/>
          </a:xfrm>
          <a:prstGeom prst="downArrow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 Box 29"/>
          <p:cNvSpPr txBox="1">
            <a:spLocks noChangeArrowheads="1"/>
          </p:cNvSpPr>
          <p:nvPr/>
        </p:nvSpPr>
        <p:spPr bwMode="auto">
          <a:xfrm>
            <a:off x="7939275" y="2067520"/>
            <a:ext cx="1592580" cy="8438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TRADITIONAL APPROACH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Structured &amp; Repeatable Analysis</a:t>
            </a:r>
          </a:p>
        </p:txBody>
      </p:sp>
      <p:pic>
        <p:nvPicPr>
          <p:cNvPr id="10" name="Picture 9" descr="Single Version of Truth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99519" y="2337054"/>
            <a:ext cx="896152" cy="619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3277410" y="2396298"/>
            <a:ext cx="1642830" cy="96598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numCol="1" anchor="ctr">
            <a:prstTxWarp prst="textSlantUp">
              <a:avLst>
                <a:gd name="adj" fmla="val 37477"/>
              </a:avLst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Monthly sales reports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Profitability analysis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b="0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Customer surveys</a:t>
            </a:r>
          </a:p>
        </p:txBody>
      </p:sp>
      <p:sp>
        <p:nvSpPr>
          <p:cNvPr id="12" name="Down Arrow 11"/>
          <p:cNvSpPr/>
          <p:nvPr/>
        </p:nvSpPr>
        <p:spPr bwMode="auto">
          <a:xfrm rot="5400000">
            <a:off x="7699465" y="2407083"/>
            <a:ext cx="239810" cy="239810"/>
          </a:xfrm>
          <a:prstGeom prst="downArrow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Down Arrow 12"/>
          <p:cNvSpPr/>
          <p:nvPr/>
        </p:nvSpPr>
        <p:spPr bwMode="auto">
          <a:xfrm rot="5166393">
            <a:off x="5044038" y="2583987"/>
            <a:ext cx="239810" cy="239810"/>
          </a:xfrm>
          <a:prstGeom prst="downArrow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 Box 29"/>
          <p:cNvSpPr txBox="1">
            <a:spLocks noChangeArrowheads="1"/>
          </p:cNvSpPr>
          <p:nvPr/>
        </p:nvSpPr>
        <p:spPr bwMode="auto">
          <a:xfrm rot="750489">
            <a:off x="2424163" y="3503969"/>
            <a:ext cx="1581707" cy="8438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numCol="1" anchor="ctr">
            <a:prstTxWarp prst="textCascadeDown">
              <a:avLst>
                <a:gd name="adj" fmla="val 81304"/>
              </a:avLst>
            </a:prstTxWarp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BIG DATA APPROACH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200" b="1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Iterative &amp; Exploratory Analysis</a:t>
            </a:r>
          </a:p>
        </p:txBody>
      </p:sp>
      <p:sp>
        <p:nvSpPr>
          <p:cNvPr id="15" name="Down Arrow 14"/>
          <p:cNvSpPr/>
          <p:nvPr/>
        </p:nvSpPr>
        <p:spPr bwMode="auto">
          <a:xfrm rot="16433607" flipH="1">
            <a:off x="5559963" y="4182898"/>
            <a:ext cx="239810" cy="239810"/>
          </a:xfrm>
          <a:prstGeom prst="downArrow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Down Arrow 15"/>
          <p:cNvSpPr/>
          <p:nvPr/>
        </p:nvSpPr>
        <p:spPr bwMode="auto">
          <a:xfrm rot="16200000" flipH="1">
            <a:off x="6756866" y="4231819"/>
            <a:ext cx="239810" cy="239810"/>
          </a:xfrm>
          <a:prstGeom prst="downArrow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Down Arrow 16"/>
          <p:cNvSpPr/>
          <p:nvPr/>
        </p:nvSpPr>
        <p:spPr bwMode="auto">
          <a:xfrm rot="16669770" flipH="1">
            <a:off x="3999594" y="3957194"/>
            <a:ext cx="239810" cy="239810"/>
          </a:xfrm>
          <a:prstGeom prst="downArrow">
            <a:avLst/>
          </a:pr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481460" y="3911475"/>
            <a:ext cx="877559" cy="686855"/>
            <a:chOff x="5213054" y="2042200"/>
            <a:chExt cx="1907248" cy="1377950"/>
          </a:xfrm>
        </p:grpSpPr>
        <p:pic>
          <p:nvPicPr>
            <p:cNvPr id="26" name="Picture 25" descr="disc-wht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>
              <a:off x="5213054" y="2042200"/>
              <a:ext cx="1907248" cy="137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26" descr="blog-icon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6260406" y="2067600"/>
              <a:ext cx="3302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7" descr="datamart"/>
            <p:cNvPicPr>
              <a:picLocks noChangeAspect="1" noChangeArrowheads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 bwMode="auto">
            <a:xfrm>
              <a:off x="6544173" y="2396214"/>
              <a:ext cx="567531" cy="687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28" descr="Camera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5569050" y="2772451"/>
              <a:ext cx="443706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29" descr="email"/>
            <p:cNvPicPr>
              <a:picLocks noChangeAspect="1" noChangeArrowheads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 bwMode="auto">
            <a:xfrm>
              <a:off x="5584529" y="2059664"/>
              <a:ext cx="53141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30" descr="Web"/>
            <p:cNvPicPr>
              <a:picLocks noChangeAspect="1" noChangeArrowheads="1"/>
            </p:cNvPicPr>
            <p:nvPr/>
          </p:nvPicPr>
          <p:blipFill>
            <a:blip r:embed="rId10" cstate="email"/>
            <a:srcRect/>
            <a:stretch>
              <a:fillRect/>
            </a:stretch>
          </p:blipFill>
          <p:spPr bwMode="auto">
            <a:xfrm>
              <a:off x="6064350" y="2664501"/>
              <a:ext cx="701675" cy="631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1" descr="datawarehouse_green"/>
            <p:cNvPicPr>
              <a:picLocks noChangeAspect="1" noChangeArrowheads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 bwMode="auto">
            <a:xfrm>
              <a:off x="5274966" y="2424789"/>
              <a:ext cx="536575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" name="Picture 18" descr="question-mark1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312029">
            <a:off x="6058652" y="3986472"/>
            <a:ext cx="518522" cy="71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6941147" y="4059590"/>
            <a:ext cx="2297920" cy="7199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anchor="ctr">
            <a:no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Brand sentiment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 strategy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Maximum asset utilisation</a:t>
            </a:r>
          </a:p>
        </p:txBody>
      </p:sp>
      <p:sp>
        <p:nvSpPr>
          <p:cNvPr id="21" name="Freeform 20"/>
          <p:cNvSpPr/>
          <p:nvPr/>
        </p:nvSpPr>
        <p:spPr bwMode="auto">
          <a:xfrm>
            <a:off x="2685104" y="3049524"/>
            <a:ext cx="91440" cy="236220"/>
          </a:xfrm>
          <a:custGeom>
            <a:avLst/>
            <a:gdLst>
              <a:gd name="connsiteX0" fmla="*/ 7620 w 91440"/>
              <a:gd name="connsiteY0" fmla="*/ 0 h 236220"/>
              <a:gd name="connsiteX1" fmla="*/ 91440 w 91440"/>
              <a:gd name="connsiteY1" fmla="*/ 236220 h 236220"/>
              <a:gd name="connsiteX2" fmla="*/ 0 w 91440"/>
              <a:gd name="connsiteY2" fmla="*/ 236220 h 236220"/>
              <a:gd name="connsiteX3" fmla="*/ 7620 w 91440"/>
              <a:gd name="connsiteY3" fmla="*/ 0 h 23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" h="236220">
                <a:moveTo>
                  <a:pt x="7620" y="0"/>
                </a:moveTo>
                <a:lnTo>
                  <a:pt x="91440" y="236220"/>
                </a:lnTo>
                <a:lnTo>
                  <a:pt x="0" y="236220"/>
                </a:lnTo>
                <a:lnTo>
                  <a:pt x="7620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300"/>
              </a:spcAft>
            </a:pP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 rot="21328562">
            <a:off x="5052507" y="1411529"/>
            <a:ext cx="1378312" cy="692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300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IT: </a:t>
            </a:r>
            <a:r>
              <a:rPr lang="en-GB" sz="13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Structures the data to answer that question </a:t>
            </a: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 rot="21409170">
            <a:off x="6446883" y="1321902"/>
            <a:ext cx="1626546" cy="692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300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Business: </a:t>
            </a:r>
            <a:r>
              <a:rPr lang="en-GB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Users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3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Determine what question to ask</a:t>
            </a: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 rot="347543">
            <a:off x="3943208" y="4717965"/>
            <a:ext cx="1516210" cy="692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300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IT: </a:t>
            </a:r>
            <a:r>
              <a:rPr lang="en-GB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Delivers a platform to enable creative discovery</a:t>
            </a: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 rot="256435">
            <a:off x="5604635" y="4894537"/>
            <a:ext cx="1380634" cy="892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300" dirty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Business: </a:t>
            </a:r>
            <a:r>
              <a:rPr lang="en-GB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Explores what questions could be asked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297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04711" y="4796651"/>
            <a:ext cx="10524898" cy="1080861"/>
          </a:xfrm>
        </p:spPr>
        <p:txBody>
          <a:bodyPr/>
          <a:lstStyle/>
          <a:p>
            <a:r>
              <a:rPr lang="nl-NL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Science</a:t>
            </a:r>
          </a:p>
          <a:p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Refers to </a:t>
            </a:r>
            <a:r>
              <a:rPr lang="en-US" sz="34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study of generalizable extraction of knowledge from data through solving complex data problems by employing deep expertise in scientific disciplines</a:t>
            </a:r>
          </a:p>
        </p:txBody>
      </p:sp>
    </p:spTree>
    <p:extLst>
      <p:ext uri="{BB962C8B-B14F-4D97-AF65-F5344CB8AC3E}">
        <p14:creationId xmlns:p14="http://schemas.microsoft.com/office/powerpoint/2010/main" val="15741793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It is Different from Business Intelligence</a:t>
            </a:r>
            <a:br>
              <a:rPr lang="en-US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85606" y="2276361"/>
            <a:ext cx="2232000" cy="580370"/>
          </a:xfrm>
          <a:prstGeom prst="rect">
            <a:avLst/>
          </a:prstGeom>
          <a:solidFill>
            <a:srgbClr val="009F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ln>
                <a:solidFill>
                  <a:prstClr val="white"/>
                </a:solidFill>
              </a:ln>
              <a:solidFill>
                <a:srgbClr val="00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TextBox 52"/>
          <p:cNvSpPr txBox="1"/>
          <p:nvPr/>
        </p:nvSpPr>
        <p:spPr>
          <a:xfrm>
            <a:off x="2694946" y="2304081"/>
            <a:ext cx="1274708" cy="523220"/>
          </a:xfrm>
          <a:prstGeom prst="rect">
            <a:avLst/>
          </a:prstGeom>
          <a:solidFill>
            <a:srgbClr val="009FDA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BUSINESS</a:t>
            </a:r>
          </a:p>
          <a:p>
            <a:pPr algn="ctr"/>
            <a:r>
              <a:rPr lang="en-US" sz="1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INTELLIGENCE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41315" y="2825445"/>
            <a:ext cx="1803473" cy="2354016"/>
          </a:xfrm>
          <a:prstGeom prst="rect">
            <a:avLst/>
          </a:prstGeom>
          <a:solidFill>
            <a:srgbClr val="74737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7673"/>
            <a:endParaRPr lang="en-US" sz="140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53"/>
          <p:cNvSpPr txBox="1"/>
          <p:nvPr/>
        </p:nvSpPr>
        <p:spPr>
          <a:xfrm>
            <a:off x="5352117" y="2949491"/>
            <a:ext cx="952505" cy="253916"/>
          </a:xfrm>
          <a:prstGeom prst="rect">
            <a:avLst/>
          </a:prstGeom>
          <a:solidFill>
            <a:srgbClr val="747378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07673"/>
            <a:r>
              <a:rPr lang="en-US" sz="1050" b="1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PHILOSOPHY</a:t>
            </a:r>
          </a:p>
        </p:txBody>
      </p:sp>
      <p:sp>
        <p:nvSpPr>
          <p:cNvPr id="25" name="TextBox 56"/>
          <p:cNvSpPr txBox="1"/>
          <p:nvPr/>
        </p:nvSpPr>
        <p:spPr>
          <a:xfrm>
            <a:off x="5352114" y="3267996"/>
            <a:ext cx="952504" cy="253916"/>
          </a:xfrm>
          <a:prstGeom prst="rect">
            <a:avLst/>
          </a:prstGeom>
          <a:solidFill>
            <a:srgbClr val="747378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07673"/>
            <a:r>
              <a:rPr lang="en-US" sz="1050" b="1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KNOWLEDGE</a:t>
            </a:r>
          </a:p>
        </p:txBody>
      </p:sp>
      <p:sp>
        <p:nvSpPr>
          <p:cNvPr id="26" name="TextBox 59"/>
          <p:cNvSpPr txBox="1"/>
          <p:nvPr/>
        </p:nvSpPr>
        <p:spPr>
          <a:xfrm>
            <a:off x="5484363" y="3586501"/>
            <a:ext cx="688009" cy="253916"/>
          </a:xfrm>
          <a:prstGeom prst="rect">
            <a:avLst/>
          </a:prstGeom>
          <a:solidFill>
            <a:srgbClr val="747378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07673"/>
            <a:r>
              <a:rPr lang="en-US" sz="1050" b="1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MODELS</a:t>
            </a:r>
          </a:p>
        </p:txBody>
      </p:sp>
      <p:sp>
        <p:nvSpPr>
          <p:cNvPr id="27" name="TextBox 62"/>
          <p:cNvSpPr txBox="1"/>
          <p:nvPr/>
        </p:nvSpPr>
        <p:spPr>
          <a:xfrm>
            <a:off x="5465135" y="3905006"/>
            <a:ext cx="726481" cy="253916"/>
          </a:xfrm>
          <a:prstGeom prst="rect">
            <a:avLst/>
          </a:prstGeom>
          <a:solidFill>
            <a:srgbClr val="747378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07673"/>
            <a:r>
              <a:rPr lang="en-US" sz="1050" b="1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INSIGHTS</a:t>
            </a:r>
          </a:p>
        </p:txBody>
      </p:sp>
      <p:sp>
        <p:nvSpPr>
          <p:cNvPr id="28" name="TextBox 78"/>
          <p:cNvSpPr txBox="1"/>
          <p:nvPr/>
        </p:nvSpPr>
        <p:spPr>
          <a:xfrm>
            <a:off x="5424257" y="4223511"/>
            <a:ext cx="808235" cy="253916"/>
          </a:xfrm>
          <a:prstGeom prst="rect">
            <a:avLst/>
          </a:prstGeom>
          <a:solidFill>
            <a:srgbClr val="747378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07673"/>
            <a:r>
              <a:rPr lang="en-US" sz="1050" b="1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OUTCOME</a:t>
            </a:r>
          </a:p>
        </p:txBody>
      </p:sp>
      <p:sp>
        <p:nvSpPr>
          <p:cNvPr id="29" name="TextBox 35"/>
          <p:cNvSpPr txBox="1"/>
          <p:nvPr/>
        </p:nvSpPr>
        <p:spPr>
          <a:xfrm>
            <a:off x="5380978" y="4542016"/>
            <a:ext cx="894796" cy="253916"/>
          </a:xfrm>
          <a:prstGeom prst="rect">
            <a:avLst/>
          </a:prstGeom>
          <a:solidFill>
            <a:srgbClr val="747378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07673"/>
            <a:r>
              <a:rPr lang="en-US" sz="1050" b="1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WORKLOAD</a:t>
            </a:r>
          </a:p>
        </p:txBody>
      </p:sp>
      <p:sp>
        <p:nvSpPr>
          <p:cNvPr id="30" name="TextBox 42"/>
          <p:cNvSpPr txBox="1"/>
          <p:nvPr/>
        </p:nvSpPr>
        <p:spPr>
          <a:xfrm>
            <a:off x="5445901" y="4860519"/>
            <a:ext cx="764953" cy="253916"/>
          </a:xfrm>
          <a:prstGeom prst="rect">
            <a:avLst/>
          </a:prstGeom>
          <a:solidFill>
            <a:srgbClr val="747378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 defTabSz="607673"/>
            <a:r>
              <a:rPr lang="en-US" sz="1050" b="1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VOLUMES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767231" y="2288992"/>
            <a:ext cx="2231926" cy="523220"/>
          </a:xfrm>
          <a:prstGeom prst="rect">
            <a:avLst/>
          </a:prstGeom>
          <a:solidFill>
            <a:srgbClr val="009FD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40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TextBox 50"/>
          <p:cNvSpPr txBox="1"/>
          <p:nvPr/>
        </p:nvSpPr>
        <p:spPr>
          <a:xfrm>
            <a:off x="8510897" y="2280875"/>
            <a:ext cx="846707" cy="523220"/>
          </a:xfrm>
          <a:prstGeom prst="rect">
            <a:avLst/>
          </a:prstGeom>
          <a:solidFill>
            <a:srgbClr val="009FDA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/>
            <a:r>
              <a:rPr lang="en-US" sz="1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DATA</a:t>
            </a:r>
          </a:p>
          <a:p>
            <a:pPr algn="ctr"/>
            <a:r>
              <a:rPr lang="en-US" sz="1400" b="1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SCIENCE</a:t>
            </a:r>
          </a:p>
        </p:txBody>
      </p:sp>
      <p:sp>
        <p:nvSpPr>
          <p:cNvPr id="34" name="TextBox 85"/>
          <p:cNvSpPr txBox="1"/>
          <p:nvPr/>
        </p:nvSpPr>
        <p:spPr>
          <a:xfrm>
            <a:off x="2106359" y="2969296"/>
            <a:ext cx="9172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Confirmation</a:t>
            </a:r>
          </a:p>
        </p:txBody>
      </p:sp>
      <p:sp>
        <p:nvSpPr>
          <p:cNvPr id="35" name="TextBox 58"/>
          <p:cNvSpPr txBox="1"/>
          <p:nvPr/>
        </p:nvSpPr>
        <p:spPr>
          <a:xfrm>
            <a:off x="2106358" y="3248840"/>
            <a:ext cx="1072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Areas We Know</a:t>
            </a:r>
          </a:p>
        </p:txBody>
      </p:sp>
      <p:sp>
        <p:nvSpPr>
          <p:cNvPr id="36" name="TextBox 61"/>
          <p:cNvSpPr txBox="1"/>
          <p:nvPr/>
        </p:nvSpPr>
        <p:spPr>
          <a:xfrm>
            <a:off x="2106358" y="3591159"/>
            <a:ext cx="15007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Descriptive &amp; Summary</a:t>
            </a:r>
          </a:p>
        </p:txBody>
      </p:sp>
      <p:sp>
        <p:nvSpPr>
          <p:cNvPr id="37" name="TextBox 64"/>
          <p:cNvSpPr txBox="1"/>
          <p:nvPr/>
        </p:nvSpPr>
        <p:spPr>
          <a:xfrm>
            <a:off x="2106358" y="3904236"/>
            <a:ext cx="11368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Shallow Learning</a:t>
            </a:r>
          </a:p>
        </p:txBody>
      </p:sp>
      <p:sp>
        <p:nvSpPr>
          <p:cNvPr id="38" name="TextBox 80"/>
          <p:cNvSpPr txBox="1"/>
          <p:nvPr/>
        </p:nvSpPr>
        <p:spPr>
          <a:xfrm>
            <a:off x="2106358" y="4232492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Operational</a:t>
            </a:r>
          </a:p>
        </p:txBody>
      </p:sp>
      <p:sp>
        <p:nvSpPr>
          <p:cNvPr id="39" name="TextBox 37"/>
          <p:cNvSpPr txBox="1"/>
          <p:nvPr/>
        </p:nvSpPr>
        <p:spPr>
          <a:xfrm>
            <a:off x="2090328" y="4546674"/>
            <a:ext cx="7585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Repetitive</a:t>
            </a:r>
          </a:p>
        </p:txBody>
      </p:sp>
      <p:sp>
        <p:nvSpPr>
          <p:cNvPr id="40" name="TextBox 44"/>
          <p:cNvSpPr txBox="1"/>
          <p:nvPr/>
        </p:nvSpPr>
        <p:spPr>
          <a:xfrm>
            <a:off x="2078527" y="4874930"/>
            <a:ext cx="11624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/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GBs to 10s of TBs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645507" y="3069159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45506" y="3338782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639099" y="3660456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39099" y="4011795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18637" y="4356323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8636" y="4668974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618635" y="4981625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 rot="10800000">
            <a:off x="6910191" y="3044091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 rot="10800000">
            <a:off x="6899705" y="3330238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 rot="10800000">
            <a:off x="6906113" y="3667468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 rot="10800000">
            <a:off x="6906113" y="3994178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 rot="10800000">
            <a:off x="6910191" y="4305776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 rot="10800000">
            <a:off x="6904311" y="4656639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 rot="10800000">
            <a:off x="6899542" y="4966377"/>
            <a:ext cx="974635" cy="64716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100000">
                <a:srgbClr val="000000"/>
              </a:gs>
            </a:gsLst>
            <a:lin ang="0" scaled="1"/>
            <a:tileRect/>
          </a:gradFill>
          <a:ln w="127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 dirty="0">
              <a:ln>
                <a:solidFill>
                  <a:prstClr val="white"/>
                </a:solidFill>
              </a:ln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5" name="TextBox 84"/>
          <p:cNvSpPr txBox="1"/>
          <p:nvPr/>
        </p:nvSpPr>
        <p:spPr>
          <a:xfrm>
            <a:off x="9227326" y="2917551"/>
            <a:ext cx="7825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Revelation</a:t>
            </a:r>
          </a:p>
        </p:txBody>
      </p:sp>
      <p:sp>
        <p:nvSpPr>
          <p:cNvPr id="56" name="TextBox 57"/>
          <p:cNvSpPr txBox="1"/>
          <p:nvPr/>
        </p:nvSpPr>
        <p:spPr>
          <a:xfrm>
            <a:off x="8574903" y="3247145"/>
            <a:ext cx="1417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Areas We Don’t Know</a:t>
            </a:r>
          </a:p>
        </p:txBody>
      </p:sp>
      <p:sp>
        <p:nvSpPr>
          <p:cNvPr id="57" name="TextBox 60"/>
          <p:cNvSpPr txBox="1"/>
          <p:nvPr/>
        </p:nvSpPr>
        <p:spPr>
          <a:xfrm>
            <a:off x="7563248" y="3571339"/>
            <a:ext cx="25362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Machine Learning, Predictive, Prescriptive</a:t>
            </a:r>
          </a:p>
        </p:txBody>
      </p:sp>
      <p:sp>
        <p:nvSpPr>
          <p:cNvPr id="58" name="TextBox 63"/>
          <p:cNvSpPr txBox="1"/>
          <p:nvPr/>
        </p:nvSpPr>
        <p:spPr>
          <a:xfrm>
            <a:off x="8982066" y="3880540"/>
            <a:ext cx="10102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Deep Learning</a:t>
            </a:r>
          </a:p>
        </p:txBody>
      </p:sp>
      <p:sp>
        <p:nvSpPr>
          <p:cNvPr id="59" name="TextBox 79"/>
          <p:cNvSpPr txBox="1"/>
          <p:nvPr/>
        </p:nvSpPr>
        <p:spPr>
          <a:xfrm>
            <a:off x="8831384" y="4202468"/>
            <a:ext cx="11608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Value Generation</a:t>
            </a:r>
          </a:p>
        </p:txBody>
      </p:sp>
      <p:sp>
        <p:nvSpPr>
          <p:cNvPr id="60" name="TextBox 36"/>
          <p:cNvSpPr txBox="1"/>
          <p:nvPr/>
        </p:nvSpPr>
        <p:spPr>
          <a:xfrm>
            <a:off x="8429031" y="4524396"/>
            <a:ext cx="1563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Experimental and Adhoc</a:t>
            </a:r>
          </a:p>
        </p:txBody>
      </p:sp>
      <p:sp>
        <p:nvSpPr>
          <p:cNvPr id="61" name="TextBox 43"/>
          <p:cNvSpPr txBox="1"/>
          <p:nvPr/>
        </p:nvSpPr>
        <p:spPr>
          <a:xfrm>
            <a:off x="8395367" y="4860654"/>
            <a:ext cx="15969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r>
              <a:rPr lang="en-US" sz="1050" b="1" dirty="0">
                <a:solidFill>
                  <a:srgbClr val="505150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Calibri"/>
              </a:rPr>
              <a:t>10s of TB to 100’s of PB’s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8125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INEFORECOLOR" val="9144453"/>
  <p:tag name="LINEFORESCHEMECOLOR" val="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FORECOLOR" val="15921906"/>
  <p:tag name="FILLFORESCHEMECOLOR" val="16"/>
  <p:tag name="LINEFORECOLOR" val="16777215"/>
  <p:tag name="LINEFORESCHEMECOLOR" val="1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  <p:tag name="LINEFORECOLOR" val="9144453"/>
  <p:tag name="LINEFORESCHEMECOLOR" val="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  <p:tag name="LINEFORECOLOR" val="9144453"/>
  <p:tag name="LINEFORESCHEMECOLOR" val="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  <p:tag name="LINEFORECOLOR" val="9144453"/>
  <p:tag name="LINEFORESCHEMECOLOR" val="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S" val="true"/>
  <p:tag name="LINEFORECOLOR" val="9144453"/>
  <p:tag name="LINEFORESCHEMECOLOR" val="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vanade_Aurora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BC5EAA7E-6E4E-460E-96F2-8D4B7AB91738}"/>
    </a:ext>
  </a:extLst>
</a:theme>
</file>

<file path=ppt/theme/theme10.xml><?xml version="1.0" encoding="utf-8"?>
<a:theme xmlns:a="http://schemas.openxmlformats.org/drawingml/2006/main" name="4_16-0029 3. Digital Operations (IoT) Sales Deck - Final">
  <a:themeElements>
    <a:clrScheme name="Avanade 2016">
      <a:dk1>
        <a:sysClr val="windowText" lastClr="000000"/>
      </a:dk1>
      <a:lt1>
        <a:sysClr val="window" lastClr="FFFFFF"/>
      </a:lt1>
      <a:dk2>
        <a:srgbClr val="747678"/>
      </a:dk2>
      <a:lt2>
        <a:srgbClr val="BCBDBC"/>
      </a:lt2>
      <a:accent1>
        <a:srgbClr val="FF5800"/>
      </a:accent1>
      <a:accent2>
        <a:srgbClr val="009FDA"/>
      </a:accent2>
      <a:accent3>
        <a:srgbClr val="34B233"/>
      </a:accent3>
      <a:accent4>
        <a:srgbClr val="CF0072"/>
      </a:accent4>
      <a:accent5>
        <a:srgbClr val="FDC82F"/>
      </a:accent5>
      <a:accent6>
        <a:srgbClr val="005CB9"/>
      </a:accent6>
      <a:hlink>
        <a:srgbClr val="FF5800"/>
      </a:hlink>
      <a:folHlink>
        <a:srgbClr val="9F26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BusinessPPT_2016.pptx" id="{BBB5F7E7-18B9-4A39-8418-A5139F0691A0}" vid="{22FCD716-E47C-4F1D-824C-0D17618FA19D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urora Divider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9BCED1C6-583B-482D-9D4B-9E2CDF8AD7D7}"/>
    </a:ext>
  </a:extLst>
</a:theme>
</file>

<file path=ppt/theme/theme3.xml><?xml version="1.0" encoding="utf-8"?>
<a:theme xmlns:a="http://schemas.openxmlformats.org/drawingml/2006/main" name="Highly Confidential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5BEBE594-7E4F-4EDA-AB5D-1B1B13B08BF3}"/>
    </a:ext>
  </a:extLst>
</a:theme>
</file>

<file path=ppt/theme/theme4.xml><?xml version="1.0" encoding="utf-8"?>
<a:theme xmlns:a="http://schemas.openxmlformats.org/drawingml/2006/main" name="Confidential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065E6F59-0526-4EC2-AD4B-FB702B90C229}"/>
    </a:ext>
  </a:extLst>
</a:theme>
</file>

<file path=ppt/theme/theme5.xml><?xml version="1.0" encoding="utf-8"?>
<a:theme xmlns:a="http://schemas.openxmlformats.org/drawingml/2006/main" name="Restricted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FAB72CE6-58D0-4859-BB78-F59E06750285}"/>
    </a:ext>
  </a:extLst>
</a:theme>
</file>

<file path=ppt/theme/theme6.xml><?xml version="1.0" encoding="utf-8"?>
<a:theme xmlns:a="http://schemas.openxmlformats.org/drawingml/2006/main" name="2_16-0029 3. Digital Operations (IoT) Sales Deck - Final">
  <a:themeElements>
    <a:clrScheme name="Avanade 2016">
      <a:dk1>
        <a:sysClr val="windowText" lastClr="000000"/>
      </a:dk1>
      <a:lt1>
        <a:sysClr val="window" lastClr="FFFFFF"/>
      </a:lt1>
      <a:dk2>
        <a:srgbClr val="747678"/>
      </a:dk2>
      <a:lt2>
        <a:srgbClr val="BCBDBC"/>
      </a:lt2>
      <a:accent1>
        <a:srgbClr val="FF5800"/>
      </a:accent1>
      <a:accent2>
        <a:srgbClr val="009FDA"/>
      </a:accent2>
      <a:accent3>
        <a:srgbClr val="34B233"/>
      </a:accent3>
      <a:accent4>
        <a:srgbClr val="CF0072"/>
      </a:accent4>
      <a:accent5>
        <a:srgbClr val="FDC82F"/>
      </a:accent5>
      <a:accent6>
        <a:srgbClr val="005CB9"/>
      </a:accent6>
      <a:hlink>
        <a:srgbClr val="FF5800"/>
      </a:hlink>
      <a:folHlink>
        <a:srgbClr val="9F26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BusinessPPT_2016.pptx" id="{BBB5F7E7-18B9-4A39-8418-A5139F0691A0}" vid="{22FCD716-E47C-4F1D-824C-0D17618FA19D}"/>
    </a:ext>
  </a:extLst>
</a:theme>
</file>

<file path=ppt/theme/theme7.xml><?xml version="1.0" encoding="utf-8"?>
<a:theme xmlns:a="http://schemas.openxmlformats.org/drawingml/2006/main" name="16-0440_AccentureAnalytics_OverviewCreative_template_16-9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FFB500"/>
      </a:accent1>
      <a:accent2>
        <a:srgbClr val="408FCD"/>
      </a:accent2>
      <a:accent3>
        <a:srgbClr val="4E2600"/>
      </a:accent3>
      <a:accent4>
        <a:srgbClr val="CBCCCC"/>
      </a:accent4>
      <a:accent5>
        <a:srgbClr val="FFB500"/>
      </a:accent5>
      <a:accent6>
        <a:srgbClr val="408FCD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3_16-0029 3. Digital Operations (IoT) Sales Deck - Final">
  <a:themeElements>
    <a:clrScheme name="Avanade 2016">
      <a:dk1>
        <a:sysClr val="windowText" lastClr="000000"/>
      </a:dk1>
      <a:lt1>
        <a:sysClr val="window" lastClr="FFFFFF"/>
      </a:lt1>
      <a:dk2>
        <a:srgbClr val="747678"/>
      </a:dk2>
      <a:lt2>
        <a:srgbClr val="BCBDBC"/>
      </a:lt2>
      <a:accent1>
        <a:srgbClr val="FF5800"/>
      </a:accent1>
      <a:accent2>
        <a:srgbClr val="009FDA"/>
      </a:accent2>
      <a:accent3>
        <a:srgbClr val="34B233"/>
      </a:accent3>
      <a:accent4>
        <a:srgbClr val="CF0072"/>
      </a:accent4>
      <a:accent5>
        <a:srgbClr val="FDC82F"/>
      </a:accent5>
      <a:accent6>
        <a:srgbClr val="005CB9"/>
      </a:accent6>
      <a:hlink>
        <a:srgbClr val="FF5800"/>
      </a:hlink>
      <a:folHlink>
        <a:srgbClr val="9F26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BusinessPPT_2016.pptx" id="{BBB5F7E7-18B9-4A39-8418-A5139F0691A0}" vid="{22FCD716-E47C-4F1D-824C-0D17618FA19D}"/>
    </a:ext>
  </a:extLst>
</a:theme>
</file>

<file path=ppt/theme/theme9.xml><?xml version="1.0" encoding="utf-8"?>
<a:theme xmlns:a="http://schemas.openxmlformats.org/drawingml/2006/main" name="1_16-0440_AccentureAnalytics_OverviewCreative_template_16-9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FFB500"/>
      </a:accent1>
      <a:accent2>
        <a:srgbClr val="408FCD"/>
      </a:accent2>
      <a:accent3>
        <a:srgbClr val="4E2600"/>
      </a:accent3>
      <a:accent4>
        <a:srgbClr val="CBCCCC"/>
      </a:accent4>
      <a:accent5>
        <a:srgbClr val="FFB500"/>
      </a:accent5>
      <a:accent6>
        <a:srgbClr val="408FCD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Avanade_Aurora</Template>
  <TotalTime>2205</TotalTime>
  <Words>1474</Words>
  <Application>Microsoft Office PowerPoint</Application>
  <PresentationFormat>Widescreen</PresentationFormat>
  <Paragraphs>327</Paragraphs>
  <Slides>20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8" baseType="lpstr">
      <vt:lpstr>Microsoft YaHei</vt:lpstr>
      <vt:lpstr>Arial</vt:lpstr>
      <vt:lpstr>Calibri</vt:lpstr>
      <vt:lpstr>Segoe UI</vt:lpstr>
      <vt:lpstr>Segoe UI Light</vt:lpstr>
      <vt:lpstr>Segoe UI Symbol</vt:lpstr>
      <vt:lpstr>Wingdings</vt:lpstr>
      <vt:lpstr>Avanade_Aurora</vt:lpstr>
      <vt:lpstr>1_Aurora Divider</vt:lpstr>
      <vt:lpstr>Highly Confidential</vt:lpstr>
      <vt:lpstr>Confidential</vt:lpstr>
      <vt:lpstr>Restricted</vt:lpstr>
      <vt:lpstr>2_16-0029 3. Digital Operations (IoT) Sales Deck - Final</vt:lpstr>
      <vt:lpstr>16-0440_AccentureAnalytics_OverviewCreative_template_16-9</vt:lpstr>
      <vt:lpstr>3_16-0029 3. Digital Operations (IoT) Sales Deck - Final</vt:lpstr>
      <vt:lpstr>1_16-0440_AccentureAnalytics_OverviewCreative_template_16-9</vt:lpstr>
      <vt:lpstr>4_16-0029 3. Digital Operations (IoT) Sales Deck - Final</vt:lpstr>
      <vt:lpstr>think-cell Slide</vt:lpstr>
      <vt:lpstr>PowerPoint Presentation</vt:lpstr>
      <vt:lpstr>Over the next 30 minutes, you will be able to…</vt:lpstr>
      <vt:lpstr> The ‘Big Data’ Phenomenon</vt:lpstr>
      <vt:lpstr>PowerPoint Presentation</vt:lpstr>
      <vt:lpstr>Nobody Knows What Tomorrow Will Bring </vt:lpstr>
      <vt:lpstr>Big data initiatives span four unique dimensions</vt:lpstr>
      <vt:lpstr>Evolution of the Traditional to Big Data Approaches </vt:lpstr>
      <vt:lpstr>PowerPoint Presentation</vt:lpstr>
      <vt:lpstr>It is Different from Business Intelligence </vt:lpstr>
      <vt:lpstr>PowerPoint Presentation</vt:lpstr>
      <vt:lpstr>Complexity of Analytics Services drives the journey  from Data to Insight </vt:lpstr>
      <vt:lpstr>Comparison (1/2)</vt:lpstr>
      <vt:lpstr>PowerPoint Presentation</vt:lpstr>
      <vt:lpstr>PowerPoint Presentation</vt:lpstr>
      <vt:lpstr>Traffic Management: Descriptive</vt:lpstr>
      <vt:lpstr>Traffic Management: Predictive</vt:lpstr>
      <vt:lpstr>Traffic Management: Prescriptive</vt:lpstr>
      <vt:lpstr>PowerPoint Presentation</vt:lpstr>
      <vt:lpstr>Avanade’s Modern Analytics Platform is an accelerator for Advanced Analytics via 4 simple steps</vt:lpstr>
      <vt:lpstr>You learnt so far…</vt:lpstr>
    </vt:vector>
  </TitlesOfParts>
  <Company>Avanade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El Maghraoui</dc:creator>
  <cp:lastModifiedBy>Tripti Sethi</cp:lastModifiedBy>
  <cp:revision>190</cp:revision>
  <dcterms:created xsi:type="dcterms:W3CDTF">2017-03-20T08:49:08Z</dcterms:created>
  <dcterms:modified xsi:type="dcterms:W3CDTF">2018-08-14T14:05:50Z</dcterms:modified>
</cp:coreProperties>
</file>